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68" r:id="rId2"/>
    <p:sldId id="414" r:id="rId3"/>
    <p:sldId id="413" r:id="rId4"/>
    <p:sldId id="393" r:id="rId5"/>
    <p:sldId id="394" r:id="rId6"/>
    <p:sldId id="395" r:id="rId7"/>
    <p:sldId id="383" r:id="rId8"/>
    <p:sldId id="397" r:id="rId9"/>
    <p:sldId id="412" r:id="rId10"/>
    <p:sldId id="398" r:id="rId11"/>
    <p:sldId id="399" r:id="rId12"/>
    <p:sldId id="410" r:id="rId13"/>
    <p:sldId id="411" r:id="rId14"/>
    <p:sldId id="400" r:id="rId15"/>
    <p:sldId id="415" r:id="rId16"/>
    <p:sldId id="403" r:id="rId17"/>
    <p:sldId id="384" r:id="rId18"/>
    <p:sldId id="419" r:id="rId19"/>
    <p:sldId id="420" r:id="rId20"/>
    <p:sldId id="416" r:id="rId21"/>
    <p:sldId id="417" r:id="rId22"/>
    <p:sldId id="418" r:id="rId23"/>
    <p:sldId id="385" r:id="rId24"/>
    <p:sldId id="405" r:id="rId25"/>
    <p:sldId id="386" r:id="rId26"/>
    <p:sldId id="387" r:id="rId27"/>
    <p:sldId id="388" r:id="rId28"/>
    <p:sldId id="421" r:id="rId29"/>
    <p:sldId id="422" r:id="rId30"/>
    <p:sldId id="423" r:id="rId31"/>
    <p:sldId id="424" r:id="rId32"/>
    <p:sldId id="425" r:id="rId33"/>
    <p:sldId id="404" r:id="rId34"/>
    <p:sldId id="406" r:id="rId35"/>
    <p:sldId id="407" r:id="rId36"/>
    <p:sldId id="408" r:id="rId37"/>
    <p:sldId id="409" r:id="rId38"/>
    <p:sldId id="390" r:id="rId39"/>
    <p:sldId id="391" r:id="rId40"/>
    <p:sldId id="392" r:id="rId41"/>
    <p:sldId id="381"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4660"/>
  </p:normalViewPr>
  <p:slideViewPr>
    <p:cSldViewPr>
      <p:cViewPr>
        <p:scale>
          <a:sx n="60" d="100"/>
          <a:sy n="60" d="100"/>
        </p:scale>
        <p:origin x="-159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18266253869968"/>
          <c:y val="0.21465968586387441"/>
          <c:w val="0.8328173374613006"/>
          <c:h val="0.60209424083769669"/>
        </c:manualLayout>
      </c:layout>
      <c:barChart>
        <c:barDir val="col"/>
        <c:grouping val="clustered"/>
        <c:varyColors val="0"/>
        <c:ser>
          <c:idx val="1"/>
          <c:order val="0"/>
          <c:tx>
            <c:strRef>
              <c:f>Sheet1!$A$2</c:f>
              <c:strCache>
                <c:ptCount val="1"/>
                <c:pt idx="0">
                  <c:v>Claim Frequency</c:v>
                </c:pt>
              </c:strCache>
            </c:strRef>
          </c:tx>
          <c:spPr>
            <a:noFill/>
            <a:ln w="12690">
              <a:solidFill>
                <a:srgbClr val="000000"/>
              </a:solidFill>
              <a:prstDash val="solid"/>
            </a:ln>
          </c:spPr>
          <c:invertIfNegative val="0"/>
          <c:dLbls>
            <c:dLbl>
              <c:idx val="10"/>
              <c:layout>
                <c:manualLayout>
                  <c:x val="6.7340067340067337E-3"/>
                  <c:y val="-1.5151515151515197E-2"/>
                </c:manualLayout>
              </c:layout>
              <c:showLegendKey val="0"/>
              <c:showVal val="1"/>
              <c:showCatName val="0"/>
              <c:showSerName val="0"/>
              <c:showPercent val="0"/>
              <c:showBubbleSize val="0"/>
            </c:dLbl>
            <c:spPr>
              <a:noFill/>
              <a:ln w="25380">
                <a:noFill/>
              </a:ln>
            </c:spPr>
            <c:showLegendKey val="0"/>
            <c:showVal val="1"/>
            <c:showCatName val="0"/>
            <c:showSerName val="0"/>
            <c:showPercent val="0"/>
            <c:showBubbleSize val="0"/>
            <c:showLeaderLines val="0"/>
          </c:dLbls>
          <c:trendline>
            <c:trendlineType val="exp"/>
            <c:dispRSqr val="0"/>
            <c:dispEq val="0"/>
          </c:trendline>
          <c:cat>
            <c:strRef>
              <c:f>Sheet1!$B$1:$L$1</c:f>
              <c:strCache>
                <c:ptCount val="11"/>
                <c:pt idx="0">
                  <c:v>06-07</c:v>
                </c:pt>
                <c:pt idx="1">
                  <c:v>07-08</c:v>
                </c:pt>
                <c:pt idx="2">
                  <c:v>08-09</c:v>
                </c:pt>
                <c:pt idx="3">
                  <c:v>09-10</c:v>
                </c:pt>
                <c:pt idx="4">
                  <c:v>10-11</c:v>
                </c:pt>
                <c:pt idx="5">
                  <c:v>11-12</c:v>
                </c:pt>
                <c:pt idx="6">
                  <c:v>12-13</c:v>
                </c:pt>
                <c:pt idx="7">
                  <c:v>13-14</c:v>
                </c:pt>
                <c:pt idx="8">
                  <c:v>14-15</c:v>
                </c:pt>
                <c:pt idx="9">
                  <c:v>15-16</c:v>
                </c:pt>
                <c:pt idx="10">
                  <c:v>16-17</c:v>
                </c:pt>
              </c:strCache>
            </c:strRef>
          </c:cat>
          <c:val>
            <c:numRef>
              <c:f>Sheet1!$B$2:$L$2</c:f>
              <c:numCache>
                <c:formatCode>#,##0.00</c:formatCode>
                <c:ptCount val="11"/>
                <c:pt idx="0">
                  <c:v>2.0605070399223431</c:v>
                </c:pt>
                <c:pt idx="1">
                  <c:v>1.975701091825397</c:v>
                </c:pt>
                <c:pt idx="2">
                  <c:v>2.1974424865922391</c:v>
                </c:pt>
                <c:pt idx="3">
                  <c:v>2.7390947587879224</c:v>
                </c:pt>
                <c:pt idx="4">
                  <c:v>2.2051954282595676</c:v>
                </c:pt>
                <c:pt idx="5">
                  <c:v>2.5777585238271583</c:v>
                </c:pt>
                <c:pt idx="6">
                  <c:v>2.356380342562777</c:v>
                </c:pt>
                <c:pt idx="7">
                  <c:v>2.5203279717281499</c:v>
                </c:pt>
                <c:pt idx="8">
                  <c:v>1.5040177729178619</c:v>
                </c:pt>
                <c:pt idx="9">
                  <c:v>2.0664080628283514</c:v>
                </c:pt>
                <c:pt idx="10">
                  <c:v>1.8583548532562828</c:v>
                </c:pt>
              </c:numCache>
            </c:numRef>
          </c:val>
        </c:ser>
        <c:dLbls>
          <c:showLegendKey val="0"/>
          <c:showVal val="0"/>
          <c:showCatName val="0"/>
          <c:showSerName val="0"/>
          <c:showPercent val="0"/>
          <c:showBubbleSize val="0"/>
        </c:dLbls>
        <c:gapWidth val="50"/>
        <c:axId val="103879040"/>
        <c:axId val="103880960"/>
      </c:barChart>
      <c:catAx>
        <c:axId val="103879040"/>
        <c:scaling>
          <c:orientation val="minMax"/>
        </c:scaling>
        <c:delete val="0"/>
        <c:axPos val="b"/>
        <c:title>
          <c:tx>
            <c:rich>
              <a:bodyPr/>
              <a:lstStyle/>
              <a:p>
                <a:pPr>
                  <a:defRPr/>
                </a:pPr>
                <a:r>
                  <a:rPr lang="en-US" dirty="0"/>
                  <a:t>Program Year</a:t>
                </a:r>
              </a:p>
            </c:rich>
          </c:tx>
          <c:layout/>
          <c:overlay val="0"/>
        </c:title>
        <c:numFmt formatCode="General" sourceLinked="1"/>
        <c:majorTickMark val="none"/>
        <c:minorTickMark val="none"/>
        <c:tickLblPos val="nextTo"/>
        <c:spPr>
          <a:ln w="3173">
            <a:solidFill>
              <a:srgbClr val="000000"/>
            </a:solidFill>
            <a:prstDash val="solid"/>
          </a:ln>
        </c:spPr>
        <c:txPr>
          <a:bodyPr rot="5400000" vert="horz"/>
          <a:lstStyle/>
          <a:p>
            <a:pPr>
              <a:defRPr/>
            </a:pPr>
            <a:endParaRPr lang="en-US"/>
          </a:p>
        </c:txPr>
        <c:crossAx val="103880960"/>
        <c:crosses val="autoZero"/>
        <c:auto val="0"/>
        <c:lblAlgn val="ctr"/>
        <c:lblOffset val="100"/>
        <c:tickLblSkip val="1"/>
        <c:tickMarkSkip val="1"/>
        <c:noMultiLvlLbl val="0"/>
      </c:catAx>
      <c:valAx>
        <c:axId val="103880960"/>
        <c:scaling>
          <c:orientation val="minMax"/>
        </c:scaling>
        <c:delete val="0"/>
        <c:axPos val="l"/>
        <c:numFmt formatCode="#,##0.00" sourceLinked="1"/>
        <c:majorTickMark val="cross"/>
        <c:minorTickMark val="none"/>
        <c:tickLblPos val="nextTo"/>
        <c:spPr>
          <a:ln w="3173">
            <a:solidFill>
              <a:srgbClr val="000000"/>
            </a:solidFill>
            <a:prstDash val="solid"/>
          </a:ln>
        </c:spPr>
        <c:txPr>
          <a:bodyPr rot="0" vert="horz"/>
          <a:lstStyle/>
          <a:p>
            <a:pPr>
              <a:defRPr/>
            </a:pPr>
            <a:endParaRPr lang="en-US"/>
          </a:p>
        </c:txPr>
        <c:crossAx val="103879040"/>
        <c:crosses val="autoZero"/>
        <c:crossBetween val="between"/>
      </c:valAx>
      <c:spPr>
        <a:noFill/>
        <a:ln w="25380">
          <a:noFill/>
        </a:ln>
      </c:spPr>
    </c:plotArea>
    <c:plotVisOnly val="1"/>
    <c:dispBlanksAs val="gap"/>
    <c:showDLblsOverMax val="0"/>
  </c:chart>
  <c:spPr>
    <a:noFill/>
    <a:ln>
      <a:noFill/>
    </a:ln>
  </c:spPr>
  <c:txPr>
    <a:bodyPr/>
    <a:lstStyle/>
    <a:p>
      <a:pPr>
        <a:defRPr sz="1400" b="0" i="0" u="none" strike="noStrike" baseline="0">
          <a:solidFill>
            <a:srgbClr val="000000"/>
          </a:solidFill>
          <a:latin typeface="+mn-lt"/>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0464539797071"/>
          <c:y val="0.22436920384951881"/>
          <c:w val="0.804953560371517"/>
          <c:h val="0.62172774869112091"/>
        </c:manualLayout>
      </c:layout>
      <c:barChart>
        <c:barDir val="col"/>
        <c:grouping val="clustered"/>
        <c:varyColors val="0"/>
        <c:ser>
          <c:idx val="1"/>
          <c:order val="0"/>
          <c:tx>
            <c:strRef>
              <c:f>Sheet1!$A$2</c:f>
              <c:strCache>
                <c:ptCount val="1"/>
                <c:pt idx="0">
                  <c:v>Claim Severity</c:v>
                </c:pt>
              </c:strCache>
            </c:strRef>
          </c:tx>
          <c:spPr>
            <a:noFill/>
            <a:ln w="12700">
              <a:solidFill>
                <a:srgbClr val="000000"/>
              </a:solidFill>
              <a:prstDash val="solid"/>
            </a:ln>
          </c:spPr>
          <c:invertIfNegative val="0"/>
          <c:dLbls>
            <c:spPr>
              <a:noFill/>
              <a:ln w="25400">
                <a:noFill/>
              </a:ln>
            </c:spPr>
            <c:showLegendKey val="0"/>
            <c:showVal val="1"/>
            <c:showCatName val="0"/>
            <c:showSerName val="0"/>
            <c:showPercent val="0"/>
            <c:showBubbleSize val="0"/>
            <c:showLeaderLines val="0"/>
          </c:dLbls>
          <c:trendline>
            <c:trendlineType val="exp"/>
            <c:dispRSqr val="0"/>
            <c:dispEq val="0"/>
          </c:trendline>
          <c:cat>
            <c:strRef>
              <c:f>Sheet1!$B$1:$L$1</c:f>
              <c:strCache>
                <c:ptCount val="11"/>
                <c:pt idx="0">
                  <c:v>06-07</c:v>
                </c:pt>
                <c:pt idx="1">
                  <c:v>07-08</c:v>
                </c:pt>
                <c:pt idx="2">
                  <c:v>08-09</c:v>
                </c:pt>
                <c:pt idx="3">
                  <c:v>09-10</c:v>
                </c:pt>
                <c:pt idx="4">
                  <c:v>10-11</c:v>
                </c:pt>
                <c:pt idx="5">
                  <c:v>11-12</c:v>
                </c:pt>
                <c:pt idx="6">
                  <c:v>12-13</c:v>
                </c:pt>
                <c:pt idx="7">
                  <c:v>13-14</c:v>
                </c:pt>
                <c:pt idx="8">
                  <c:v>14-15</c:v>
                </c:pt>
                <c:pt idx="9">
                  <c:v>15-16</c:v>
                </c:pt>
                <c:pt idx="10">
                  <c:v>16-17</c:v>
                </c:pt>
              </c:strCache>
            </c:strRef>
          </c:cat>
          <c:val>
            <c:numRef>
              <c:f>Sheet1!$B$2:$L$2</c:f>
              <c:numCache>
                <c:formatCode>#,##0</c:formatCode>
                <c:ptCount val="11"/>
                <c:pt idx="0">
                  <c:v>11000</c:v>
                </c:pt>
                <c:pt idx="1">
                  <c:v>12700</c:v>
                </c:pt>
                <c:pt idx="2">
                  <c:v>9500</c:v>
                </c:pt>
                <c:pt idx="3">
                  <c:v>10400</c:v>
                </c:pt>
                <c:pt idx="4">
                  <c:v>11900</c:v>
                </c:pt>
                <c:pt idx="5">
                  <c:v>15400</c:v>
                </c:pt>
                <c:pt idx="6">
                  <c:v>17900</c:v>
                </c:pt>
                <c:pt idx="7">
                  <c:v>11500</c:v>
                </c:pt>
                <c:pt idx="8">
                  <c:v>18900</c:v>
                </c:pt>
                <c:pt idx="9">
                  <c:v>10900</c:v>
                </c:pt>
                <c:pt idx="10">
                  <c:v>17800</c:v>
                </c:pt>
              </c:numCache>
            </c:numRef>
          </c:val>
        </c:ser>
        <c:dLbls>
          <c:showLegendKey val="0"/>
          <c:showVal val="0"/>
          <c:showCatName val="0"/>
          <c:showSerName val="0"/>
          <c:showPercent val="0"/>
          <c:showBubbleSize val="0"/>
        </c:dLbls>
        <c:gapWidth val="50"/>
        <c:axId val="103896576"/>
        <c:axId val="103898496"/>
      </c:barChart>
      <c:catAx>
        <c:axId val="103896576"/>
        <c:scaling>
          <c:orientation val="minMax"/>
        </c:scaling>
        <c:delete val="0"/>
        <c:axPos val="b"/>
        <c:title>
          <c:tx>
            <c:rich>
              <a:bodyPr/>
              <a:lstStyle/>
              <a:p>
                <a:pPr>
                  <a:defRPr/>
                </a:pPr>
                <a:r>
                  <a:rPr lang="en-US" dirty="0"/>
                  <a:t>Program Year</a:t>
                </a:r>
              </a:p>
            </c:rich>
          </c:tx>
          <c:layout/>
          <c:overlay val="0"/>
        </c:title>
        <c:numFmt formatCode="General" sourceLinked="1"/>
        <c:majorTickMark val="none"/>
        <c:minorTickMark val="none"/>
        <c:tickLblPos val="nextTo"/>
        <c:spPr>
          <a:ln w="3175">
            <a:solidFill>
              <a:srgbClr val="000000"/>
            </a:solidFill>
            <a:prstDash val="solid"/>
          </a:ln>
        </c:spPr>
        <c:txPr>
          <a:bodyPr rot="5400000" vert="horz"/>
          <a:lstStyle/>
          <a:p>
            <a:pPr>
              <a:defRPr/>
            </a:pPr>
            <a:endParaRPr lang="en-US"/>
          </a:p>
        </c:txPr>
        <c:crossAx val="103898496"/>
        <c:crosses val="autoZero"/>
        <c:auto val="0"/>
        <c:lblAlgn val="ctr"/>
        <c:lblOffset val="100"/>
        <c:tickLblSkip val="1"/>
        <c:tickMarkSkip val="1"/>
        <c:noMultiLvlLbl val="0"/>
      </c:catAx>
      <c:valAx>
        <c:axId val="103898496"/>
        <c:scaling>
          <c:orientation val="minMax"/>
        </c:scaling>
        <c:delete val="0"/>
        <c:axPos val="l"/>
        <c:numFmt formatCode="#,##0" sourceLinked="1"/>
        <c:majorTickMark val="cross"/>
        <c:minorTickMark val="none"/>
        <c:tickLblPos val="nextTo"/>
        <c:spPr>
          <a:ln w="3175">
            <a:solidFill>
              <a:srgbClr val="000000"/>
            </a:solidFill>
            <a:prstDash val="solid"/>
          </a:ln>
        </c:spPr>
        <c:txPr>
          <a:bodyPr rot="0" vert="horz"/>
          <a:lstStyle/>
          <a:p>
            <a:pPr>
              <a:defRPr/>
            </a:pPr>
            <a:endParaRPr lang="en-US"/>
          </a:p>
        </c:txPr>
        <c:crossAx val="103896576"/>
        <c:crosses val="autoZero"/>
        <c:crossBetween val="between"/>
      </c:valAx>
      <c:spPr>
        <a:noFill/>
        <a:ln w="25400">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50588562793446"/>
          <c:y val="0.22582441617874688"/>
          <c:w val="0.8328173374613006"/>
          <c:h val="0.60340314136123463"/>
        </c:manualLayout>
      </c:layout>
      <c:barChart>
        <c:barDir val="col"/>
        <c:grouping val="clustered"/>
        <c:varyColors val="0"/>
        <c:ser>
          <c:idx val="1"/>
          <c:order val="0"/>
          <c:tx>
            <c:strRef>
              <c:f>Sheet1!$A$2</c:f>
              <c:strCache>
                <c:ptCount val="1"/>
                <c:pt idx="0">
                  <c:v>Loss Rate</c:v>
                </c:pt>
              </c:strCache>
            </c:strRef>
          </c:tx>
          <c:spPr>
            <a:noFill/>
            <a:ln w="12700">
              <a:solidFill>
                <a:srgbClr val="000000"/>
              </a:solidFill>
              <a:prstDash val="solid"/>
            </a:ln>
          </c:spPr>
          <c:invertIfNegative val="0"/>
          <c:dLbls>
            <c:spPr>
              <a:noFill/>
              <a:ln w="25400">
                <a:noFill/>
              </a:ln>
            </c:spPr>
            <c:showLegendKey val="0"/>
            <c:showVal val="1"/>
            <c:showCatName val="0"/>
            <c:showSerName val="0"/>
            <c:showPercent val="0"/>
            <c:showBubbleSize val="0"/>
            <c:showLeaderLines val="0"/>
          </c:dLbls>
          <c:trendline>
            <c:trendlineType val="exp"/>
            <c:dispRSqr val="0"/>
            <c:dispEq val="0"/>
          </c:trendline>
          <c:cat>
            <c:strRef>
              <c:f>Sheet1!$B$1:$L$1</c:f>
              <c:strCache>
                <c:ptCount val="11"/>
                <c:pt idx="0">
                  <c:v>06-07</c:v>
                </c:pt>
                <c:pt idx="1">
                  <c:v>07-08</c:v>
                </c:pt>
                <c:pt idx="2">
                  <c:v>08-09</c:v>
                </c:pt>
                <c:pt idx="3">
                  <c:v>09-10</c:v>
                </c:pt>
                <c:pt idx="4">
                  <c:v>10-11</c:v>
                </c:pt>
                <c:pt idx="5">
                  <c:v>11-12</c:v>
                </c:pt>
                <c:pt idx="6">
                  <c:v>12-13</c:v>
                </c:pt>
                <c:pt idx="7">
                  <c:v>13-14</c:v>
                </c:pt>
                <c:pt idx="8">
                  <c:v>14-15</c:v>
                </c:pt>
                <c:pt idx="9">
                  <c:v>15-16</c:v>
                </c:pt>
                <c:pt idx="10">
                  <c:v>16-17</c:v>
                </c:pt>
              </c:strCache>
            </c:strRef>
          </c:cat>
          <c:val>
            <c:numRef>
              <c:f>Sheet1!$B$2:$L$2</c:f>
              <c:numCache>
                <c:formatCode>#,##0.00</c:formatCode>
                <c:ptCount val="11"/>
                <c:pt idx="0">
                  <c:v>2.2677811699695312</c:v>
                </c:pt>
                <c:pt idx="1">
                  <c:v>2.5060368894865119</c:v>
                </c:pt>
                <c:pt idx="2">
                  <c:v>2.0782254489512244</c:v>
                </c:pt>
                <c:pt idx="3">
                  <c:v>2.8361487120768034</c:v>
                </c:pt>
                <c:pt idx="4">
                  <c:v>2.621732342486375</c:v>
                </c:pt>
                <c:pt idx="5">
                  <c:v>3.971852419366336</c:v>
                </c:pt>
                <c:pt idx="6">
                  <c:v>4.2147075672656937</c:v>
                </c:pt>
                <c:pt idx="7">
                  <c:v>2.9088785340362397</c:v>
                </c:pt>
                <c:pt idx="8">
                  <c:v>2.8420749639965113</c:v>
                </c:pt>
                <c:pt idx="9">
                  <c:v>2.2582888115195554</c:v>
                </c:pt>
                <c:pt idx="10">
                  <c:v>3.2997130077331072</c:v>
                </c:pt>
              </c:numCache>
            </c:numRef>
          </c:val>
        </c:ser>
        <c:dLbls>
          <c:showLegendKey val="0"/>
          <c:showVal val="0"/>
          <c:showCatName val="0"/>
          <c:showSerName val="0"/>
          <c:showPercent val="0"/>
          <c:showBubbleSize val="0"/>
        </c:dLbls>
        <c:gapWidth val="50"/>
        <c:axId val="105285120"/>
        <c:axId val="105287040"/>
      </c:barChart>
      <c:catAx>
        <c:axId val="105285120"/>
        <c:scaling>
          <c:orientation val="minMax"/>
        </c:scaling>
        <c:delete val="0"/>
        <c:axPos val="b"/>
        <c:title>
          <c:tx>
            <c:rich>
              <a:bodyPr/>
              <a:lstStyle/>
              <a:p>
                <a:pPr algn="ctr">
                  <a:defRPr/>
                </a:pPr>
                <a:r>
                  <a:rPr lang="en-US" dirty="0"/>
                  <a:t>Program Year</a:t>
                </a:r>
              </a:p>
            </c:rich>
          </c:tx>
          <c:layout>
            <c:manualLayout>
              <c:xMode val="edge"/>
              <c:yMode val="edge"/>
              <c:x val="0.48044679074207797"/>
              <c:y val="0.9039132848778304"/>
            </c:manualLayout>
          </c:layout>
          <c:overlay val="0"/>
          <c:spPr>
            <a:noFill/>
            <a:ln w="25400">
              <a:noFill/>
            </a:ln>
          </c:spPr>
        </c:title>
        <c:numFmt formatCode="General" sourceLinked="1"/>
        <c:majorTickMark val="none"/>
        <c:minorTickMark val="none"/>
        <c:tickLblPos val="nextTo"/>
        <c:spPr>
          <a:ln w="3175">
            <a:solidFill>
              <a:srgbClr val="000000"/>
            </a:solidFill>
            <a:prstDash val="solid"/>
          </a:ln>
        </c:spPr>
        <c:txPr>
          <a:bodyPr rot="5400000" vert="horz"/>
          <a:lstStyle/>
          <a:p>
            <a:pPr>
              <a:defRPr/>
            </a:pPr>
            <a:endParaRPr lang="en-US"/>
          </a:p>
        </c:txPr>
        <c:crossAx val="105287040"/>
        <c:crosses val="autoZero"/>
        <c:auto val="0"/>
        <c:lblAlgn val="ctr"/>
        <c:lblOffset val="100"/>
        <c:tickLblSkip val="1"/>
        <c:tickMarkSkip val="1"/>
        <c:noMultiLvlLbl val="0"/>
      </c:catAx>
      <c:valAx>
        <c:axId val="105287040"/>
        <c:scaling>
          <c:orientation val="minMax"/>
        </c:scaling>
        <c:delete val="0"/>
        <c:axPos val="l"/>
        <c:numFmt formatCode="#,##0.00" sourceLinked="1"/>
        <c:majorTickMark val="cross"/>
        <c:minorTickMark val="none"/>
        <c:tickLblPos val="nextTo"/>
        <c:spPr>
          <a:ln w="3175">
            <a:solidFill>
              <a:srgbClr val="000000"/>
            </a:solidFill>
            <a:prstDash val="solid"/>
          </a:ln>
        </c:spPr>
        <c:txPr>
          <a:bodyPr rot="0" vert="horz"/>
          <a:lstStyle/>
          <a:p>
            <a:pPr>
              <a:defRPr/>
            </a:pPr>
            <a:endParaRPr lang="en-US"/>
          </a:p>
        </c:txPr>
        <c:crossAx val="105285120"/>
        <c:crosses val="autoZero"/>
        <c:crossBetween val="between"/>
      </c:valAx>
      <c:spPr>
        <a:noFill/>
        <a:ln w="25400">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B981D7A-0FA9-4081-8749-D1098884D54A}" type="datetimeFigureOut">
              <a:rPr lang="en-US" smtClean="0"/>
              <a:t>10/25/2017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FDEF4B1-851B-465A-9A21-927631F422B6}" type="slidenum">
              <a:rPr lang="en-US" smtClean="0"/>
              <a:t>‹#›</a:t>
            </a:fld>
            <a:endParaRPr lang="en-US" dirty="0"/>
          </a:p>
        </p:txBody>
      </p:sp>
    </p:spTree>
    <p:extLst>
      <p:ext uri="{BB962C8B-B14F-4D97-AF65-F5344CB8AC3E}">
        <p14:creationId xmlns:p14="http://schemas.microsoft.com/office/powerpoint/2010/main" val="259725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68" tIns="46584" rIns="93168" bIns="46584"/>
          <a:lstStyle/>
          <a:p>
            <a:fld id="{90543D8E-7679-4329-B188-178314307219}" type="slidenum">
              <a:rPr lang="en-US"/>
              <a:pPr/>
              <a:t>11</a:t>
            </a:fld>
            <a:endParaRPr lang="en-US"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68" tIns="46584" rIns="93168" bIns="46584"/>
          <a:lstStyle/>
          <a:p>
            <a:fld id="{90543D8E-7679-4329-B188-178314307219}" type="slidenum">
              <a:rPr lang="en-US"/>
              <a:pPr/>
              <a:t>12</a:t>
            </a:fld>
            <a:endParaRPr lang="en-US"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68" tIns="46584" rIns="93168" bIns="46584"/>
          <a:lstStyle/>
          <a:p>
            <a:fld id="{90543D8E-7679-4329-B188-178314307219}" type="slidenum">
              <a:rPr lang="en-US"/>
              <a:pPr/>
              <a:t>13</a:t>
            </a:fld>
            <a:endParaRPr lang="en-US"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68" tIns="46584" rIns="93168" bIns="46584"/>
          <a:lstStyle/>
          <a:p>
            <a:fld id="{90543D8E-7679-4329-B188-178314307219}" type="slidenum">
              <a:rPr lang="en-US"/>
              <a:pPr/>
              <a:t>37</a:t>
            </a:fld>
            <a:endParaRPr lang="en-US"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descr="C:\Users\plo\Desktop\FinalFooterCollater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514" y="5575754"/>
            <a:ext cx="9129486"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3059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459056-DC95-4F1D-A62E-8198B0D1BE81}" type="datetimeFigureOut">
              <a:rPr lang="en-US" smtClean="0">
                <a:solidFill>
                  <a:prstClr val="black"/>
                </a:solidFill>
              </a:rPr>
              <a:pPr/>
              <a:t>10/25/2017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40FC11-BB30-4A34-B2A0-B90114F795D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1837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459056-DC95-4F1D-A62E-8198B0D1BE81}" type="datetimeFigureOut">
              <a:rPr lang="en-US" smtClean="0">
                <a:solidFill>
                  <a:prstClr val="black"/>
                </a:solidFill>
              </a:rPr>
              <a:pPr/>
              <a:t>10/25/2017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40FC11-BB30-4A34-B2A0-B90114F795D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5882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305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2"/>
          <p:cNvSpPr>
            <a:spLocks noGrp="1" noChangeArrowheads="1"/>
          </p:cNvSpPr>
          <p:nvPr>
            <p:ph type="sldNum" sz="quarter" idx="10"/>
          </p:nvPr>
        </p:nvSpPr>
        <p:spPr>
          <a:xfrm>
            <a:off x="8472488" y="6248400"/>
            <a:ext cx="214312" cy="490538"/>
          </a:xfrm>
          <a:prstGeom prst="rect">
            <a:avLst/>
          </a:prstGeom>
          <a:ln/>
        </p:spPr>
        <p:txBody>
          <a:bodyPr/>
          <a:lstStyle>
            <a:lvl1pPr>
              <a:defRPr/>
            </a:lvl1pPr>
          </a:lstStyle>
          <a:p>
            <a:pPr>
              <a:defRPr/>
            </a:pPr>
            <a:fld id="{680B4534-28D2-40FB-A24F-91A7E85F3FDB}" type="slidenum">
              <a:rPr lang="en-US"/>
              <a:pPr>
                <a:defRPr/>
              </a:pPr>
              <a:t>‹#›</a:t>
            </a:fld>
            <a:endParaRPr lang="en-US" dirty="0"/>
          </a:p>
        </p:txBody>
      </p:sp>
    </p:spTree>
    <p:extLst>
      <p:ext uri="{BB962C8B-B14F-4D97-AF65-F5344CB8AC3E}">
        <p14:creationId xmlns:p14="http://schemas.microsoft.com/office/powerpoint/2010/main" val="379977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459056-DC95-4F1D-A62E-8198B0D1BE81}" type="datetimeFigureOut">
              <a:rPr lang="en-US" smtClean="0">
                <a:solidFill>
                  <a:prstClr val="black"/>
                </a:solidFill>
              </a:rPr>
              <a:pPr/>
              <a:t>10/25/2017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40FC11-BB30-4A34-B2A0-B90114F795D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343343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459056-DC95-4F1D-A62E-8198B0D1BE81}" type="datetimeFigureOut">
              <a:rPr lang="en-US" smtClean="0">
                <a:solidFill>
                  <a:prstClr val="black"/>
                </a:solidFill>
              </a:rPr>
              <a:pPr/>
              <a:t>10/25/2017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40FC11-BB30-4A34-B2A0-B90114F795D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3938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459056-DC95-4F1D-A62E-8198B0D1BE81}" type="datetimeFigureOut">
              <a:rPr lang="en-US" smtClean="0">
                <a:solidFill>
                  <a:prstClr val="black"/>
                </a:solidFill>
              </a:rPr>
              <a:pPr/>
              <a:t>10/25/2017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A40FC11-BB30-4A34-B2A0-B90114F795D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1751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C459056-DC95-4F1D-A62E-8198B0D1BE81}" type="datetimeFigureOut">
              <a:rPr lang="en-US" smtClean="0">
                <a:solidFill>
                  <a:prstClr val="black"/>
                </a:solidFill>
              </a:rPr>
              <a:pPr/>
              <a:t>10/25/2017</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A40FC11-BB30-4A34-B2A0-B90114F795D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207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C459056-DC95-4F1D-A62E-8198B0D1BE81}" type="datetimeFigureOut">
              <a:rPr lang="en-US" smtClean="0">
                <a:solidFill>
                  <a:prstClr val="black"/>
                </a:solidFill>
              </a:rPr>
              <a:pPr/>
              <a:t>10/25/2017</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A40FC11-BB30-4A34-B2A0-B90114F795D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09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C459056-DC95-4F1D-A62E-8198B0D1BE81}" type="datetimeFigureOut">
              <a:rPr lang="en-US" smtClean="0">
                <a:solidFill>
                  <a:prstClr val="black"/>
                </a:solidFill>
              </a:rPr>
              <a:pPr/>
              <a:t>10/25/2017</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A40FC11-BB30-4A34-B2A0-B90114F795D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908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459056-DC95-4F1D-A62E-8198B0D1BE81}" type="datetimeFigureOut">
              <a:rPr lang="en-US" smtClean="0">
                <a:solidFill>
                  <a:prstClr val="black"/>
                </a:solidFill>
              </a:rPr>
              <a:pPr/>
              <a:t>10/25/2017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A40FC11-BB30-4A34-B2A0-B90114F795D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272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459056-DC95-4F1D-A62E-8198B0D1BE81}" type="datetimeFigureOut">
              <a:rPr lang="en-US" smtClean="0">
                <a:solidFill>
                  <a:prstClr val="black"/>
                </a:solidFill>
              </a:rPr>
              <a:pPr/>
              <a:t>10/25/2017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A40FC11-BB30-4A34-B2A0-B90114F795D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7666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2" descr="C:\Users\plo\Desktop\FinalFooterCollateral.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514" y="5575754"/>
            <a:ext cx="9129486"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086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Gill Sans MT" pitchFamily="34" charset="0"/>
          <a:ea typeface="+mj-ea"/>
          <a:cs typeface="+mj-cs"/>
        </a:defRPr>
      </a:lvl1pPr>
    </p:titleStyle>
    <p:bodyStyle>
      <a:lvl1pPr marL="571500" indent="-571500" algn="l" defTabSz="914400" rtl="0" eaLnBrk="1" latinLnBrk="0" hangingPunct="1">
        <a:spcBef>
          <a:spcPct val="20000"/>
        </a:spcBef>
        <a:buFont typeface="+mj-lt"/>
        <a:buAutoNum type="romanUcPeriod"/>
        <a:defRPr sz="3200" kern="1200">
          <a:solidFill>
            <a:schemeClr val="tx1"/>
          </a:solidFill>
          <a:latin typeface="Gill Sans MT" pitchFamily="34" charset="0"/>
          <a:ea typeface="+mn-ea"/>
          <a:cs typeface="+mn-cs"/>
        </a:defRPr>
      </a:lvl1pPr>
      <a:lvl2pPr marL="971550" indent="-514350" algn="l" defTabSz="914400" rtl="0" eaLnBrk="1" latinLnBrk="0" hangingPunct="1">
        <a:spcBef>
          <a:spcPct val="20000"/>
        </a:spcBef>
        <a:buFont typeface="+mj-lt"/>
        <a:buAutoNum type="alphaLcPeriod"/>
        <a:defRPr sz="2800" kern="1200">
          <a:solidFill>
            <a:schemeClr val="tx1"/>
          </a:solidFill>
          <a:latin typeface="Gill Sans MT" pitchFamily="34" charset="0"/>
          <a:ea typeface="+mn-ea"/>
          <a:cs typeface="+mn-cs"/>
        </a:defRPr>
      </a:lvl2pPr>
      <a:lvl3pPr marL="1371600" indent="-457200" algn="l" defTabSz="914400" rtl="0" eaLnBrk="1" latinLnBrk="0" hangingPunct="1">
        <a:spcBef>
          <a:spcPct val="20000"/>
        </a:spcBef>
        <a:buFont typeface="+mj-lt"/>
        <a:buAutoNum type="arabicPeriod"/>
        <a:defRPr sz="2400" kern="1200">
          <a:solidFill>
            <a:schemeClr val="tx1"/>
          </a:solidFill>
          <a:latin typeface="Gill Sans MT" pitchFamily="34" charset="0"/>
          <a:ea typeface="+mn-ea"/>
          <a:cs typeface="+mn-cs"/>
        </a:defRPr>
      </a:lvl3pPr>
      <a:lvl4pPr marL="1885950" indent="-514350" algn="l" defTabSz="914400" rtl="0" eaLnBrk="1" latinLnBrk="0" hangingPunct="1">
        <a:spcBef>
          <a:spcPct val="20000"/>
        </a:spcBef>
        <a:buFont typeface="+mj-lt"/>
        <a:buAutoNum type="romanLcPeriod"/>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8.jpeg"/><Relationship Id="rId4" Type="http://schemas.openxmlformats.org/officeDocument/2006/relationships/image" Target="../media/image27.gi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www.video2funny.com/files/pictures/flufy-kity.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package" Target="../embeddings/Microsoft_Excel_Worksheet1.xlsx"/></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package" Target="../embeddings/Microsoft_Excel_Worksheet2.xlsx"/></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5.emf"/><Relationship Id="rId4" Type="http://schemas.openxmlformats.org/officeDocument/2006/relationships/package" Target="../embeddings/Microsoft_Excel_Worksheet3.xlsx"/></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572125"/>
            <a:ext cx="9144000" cy="1285875"/>
            <a:chOff x="0" y="5572125"/>
            <a:chExt cx="9144000" cy="1285875"/>
          </a:xfrm>
        </p:grpSpPr>
        <p:pic>
          <p:nvPicPr>
            <p:cNvPr id="3" name="Picture 3" descr="G:\Information Services\Portal Admin\Misc Images\Logos &amp; Banners\FinalFooterCollat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2"/>
          <p:cNvSpPr>
            <a:spLocks noGrp="1" noChangeArrowheads="1"/>
          </p:cNvSpPr>
          <p:nvPr>
            <p:ph type="ctrTitle"/>
          </p:nvPr>
        </p:nvSpPr>
        <p:spPr>
          <a:xfrm>
            <a:off x="444411" y="304800"/>
            <a:ext cx="8239125" cy="1470025"/>
          </a:xfrm>
        </p:spPr>
        <p:txBody>
          <a:bodyPr>
            <a:normAutofit fontScale="90000"/>
          </a:bodyPr>
          <a:lstStyle/>
          <a:p>
            <a:r>
              <a:rPr lang="en-US" sz="4000" b="1" dirty="0" smtClean="0"/>
              <a:t>Understanding The Actuarial Report</a:t>
            </a:r>
            <a:br>
              <a:rPr lang="en-US" sz="4000" b="1" dirty="0" smtClean="0"/>
            </a:br>
            <a:r>
              <a:rPr lang="en-US" sz="3200" i="1" dirty="0" smtClean="0"/>
              <a:t>All the Geeky Stuff  You Never Wanted to Know…</a:t>
            </a:r>
            <a:endParaRPr lang="en-US" sz="3200" i="1" dirty="0" smtClean="0"/>
          </a:p>
        </p:txBody>
      </p:sp>
      <p:sp>
        <p:nvSpPr>
          <p:cNvPr id="9" name="Rectangle 3"/>
          <p:cNvSpPr>
            <a:spLocks noGrp="1" noChangeArrowheads="1"/>
          </p:cNvSpPr>
          <p:nvPr>
            <p:ph type="subTitle" idx="1"/>
          </p:nvPr>
        </p:nvSpPr>
        <p:spPr>
          <a:xfrm>
            <a:off x="228601" y="1828800"/>
            <a:ext cx="8725972" cy="1295400"/>
          </a:xfrm>
        </p:spPr>
        <p:txBody>
          <a:bodyPr>
            <a:noAutofit/>
          </a:bodyPr>
          <a:lstStyle/>
          <a:p>
            <a:r>
              <a:rPr lang="en-US" sz="2400" dirty="0" smtClean="0">
                <a:solidFill>
                  <a:schemeClr val="tx1"/>
                </a:solidFill>
              </a:rPr>
              <a:t>Small Cities Organized Risk Effort (SCORE)</a:t>
            </a:r>
            <a:br>
              <a:rPr lang="en-US" sz="2400" dirty="0" smtClean="0">
                <a:solidFill>
                  <a:schemeClr val="tx1"/>
                </a:solidFill>
              </a:rPr>
            </a:br>
            <a:r>
              <a:rPr lang="en-US" sz="2400" dirty="0" smtClean="0">
                <a:solidFill>
                  <a:schemeClr val="tx1"/>
                </a:solidFill>
              </a:rPr>
              <a:t>Board of Directors Meeting</a:t>
            </a:r>
            <a:endParaRPr lang="en-US" sz="2400" dirty="0" smtClean="0">
              <a:solidFill>
                <a:schemeClr val="tx1"/>
              </a:solidFill>
            </a:endParaRPr>
          </a:p>
          <a:p>
            <a:r>
              <a:rPr lang="en-US" sz="2400" dirty="0" smtClean="0">
                <a:solidFill>
                  <a:schemeClr val="tx1"/>
                </a:solidFill>
              </a:rPr>
              <a:t>Thursday,  October 26, </a:t>
            </a:r>
            <a:r>
              <a:rPr lang="en-US" sz="2400" dirty="0" smtClean="0">
                <a:solidFill>
                  <a:schemeClr val="tx1"/>
                </a:solidFill>
              </a:rPr>
              <a:t>2017</a:t>
            </a:r>
            <a:endParaRPr lang="en-US" sz="2400" dirty="0" smtClean="0">
              <a:solidFill>
                <a:schemeClr val="tx1"/>
              </a:solidFill>
            </a:endParaRPr>
          </a:p>
        </p:txBody>
      </p:sp>
      <p:sp>
        <p:nvSpPr>
          <p:cNvPr id="10" name="Text Box 6"/>
          <p:cNvSpPr txBox="1">
            <a:spLocks noChangeArrowheads="1"/>
          </p:cNvSpPr>
          <p:nvPr/>
        </p:nvSpPr>
        <p:spPr bwMode="auto">
          <a:xfrm>
            <a:off x="600075" y="5338870"/>
            <a:ext cx="823912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000">
                <a:solidFill>
                  <a:schemeClr val="tx1"/>
                </a:solidFill>
                <a:latin typeface="Zurich BT" pitchFamily="34" charset="0"/>
              </a:defRPr>
            </a:lvl1pPr>
            <a:lvl2pPr marL="742950" indent="-285750" defTabSz="762000">
              <a:defRPr sz="2000">
                <a:solidFill>
                  <a:schemeClr val="tx1"/>
                </a:solidFill>
                <a:latin typeface="Zurich BT" pitchFamily="34" charset="0"/>
              </a:defRPr>
            </a:lvl2pPr>
            <a:lvl3pPr marL="1143000" indent="-228600" defTabSz="762000">
              <a:defRPr sz="2000">
                <a:solidFill>
                  <a:schemeClr val="tx1"/>
                </a:solidFill>
                <a:latin typeface="Zurich BT" pitchFamily="34" charset="0"/>
              </a:defRPr>
            </a:lvl3pPr>
            <a:lvl4pPr marL="1600200" indent="-228600" defTabSz="762000">
              <a:defRPr sz="2000">
                <a:solidFill>
                  <a:schemeClr val="tx1"/>
                </a:solidFill>
                <a:latin typeface="Zurich BT" pitchFamily="34" charset="0"/>
              </a:defRPr>
            </a:lvl4pPr>
            <a:lvl5pPr marL="2057400" indent="-228600" defTabSz="762000">
              <a:defRPr sz="2000">
                <a:solidFill>
                  <a:schemeClr val="tx1"/>
                </a:solidFill>
                <a:latin typeface="Zurich BT" pitchFamily="34" charset="0"/>
              </a:defRPr>
            </a:lvl5pPr>
            <a:lvl6pPr marL="2514600" indent="-228600" defTabSz="762000" eaLnBrk="0" fontAlgn="base" hangingPunct="0">
              <a:spcBef>
                <a:spcPct val="0"/>
              </a:spcBef>
              <a:spcAft>
                <a:spcPct val="0"/>
              </a:spcAft>
              <a:defRPr sz="2000">
                <a:solidFill>
                  <a:schemeClr val="tx1"/>
                </a:solidFill>
                <a:latin typeface="Zurich BT" pitchFamily="34" charset="0"/>
              </a:defRPr>
            </a:lvl6pPr>
            <a:lvl7pPr marL="2971800" indent="-228600" defTabSz="762000" eaLnBrk="0" fontAlgn="base" hangingPunct="0">
              <a:spcBef>
                <a:spcPct val="0"/>
              </a:spcBef>
              <a:spcAft>
                <a:spcPct val="0"/>
              </a:spcAft>
              <a:defRPr sz="2000">
                <a:solidFill>
                  <a:schemeClr val="tx1"/>
                </a:solidFill>
                <a:latin typeface="Zurich BT" pitchFamily="34" charset="0"/>
              </a:defRPr>
            </a:lvl7pPr>
            <a:lvl8pPr marL="3429000" indent="-228600" defTabSz="762000" eaLnBrk="0" fontAlgn="base" hangingPunct="0">
              <a:spcBef>
                <a:spcPct val="0"/>
              </a:spcBef>
              <a:spcAft>
                <a:spcPct val="0"/>
              </a:spcAft>
              <a:defRPr sz="2000">
                <a:solidFill>
                  <a:schemeClr val="tx1"/>
                </a:solidFill>
                <a:latin typeface="Zurich BT" pitchFamily="34" charset="0"/>
              </a:defRPr>
            </a:lvl8pPr>
            <a:lvl9pPr marL="3886200" indent="-228600" defTabSz="762000" eaLnBrk="0" fontAlgn="base" hangingPunct="0">
              <a:spcBef>
                <a:spcPct val="0"/>
              </a:spcBef>
              <a:spcAft>
                <a:spcPct val="0"/>
              </a:spcAft>
              <a:defRPr sz="2000">
                <a:solidFill>
                  <a:schemeClr val="tx1"/>
                </a:solidFill>
                <a:latin typeface="Zurich BT" pitchFamily="34" charset="0"/>
              </a:defRPr>
            </a:lvl9pPr>
          </a:lstStyle>
          <a:p>
            <a:pPr algn="ctr">
              <a:lnSpc>
                <a:spcPct val="120000"/>
              </a:lnSpc>
              <a:spcBef>
                <a:spcPct val="50000"/>
              </a:spcBef>
            </a:pPr>
            <a:r>
              <a:rPr lang="en-US" sz="1200" i="1" dirty="0">
                <a:solidFill>
                  <a:prstClr val="black"/>
                </a:solidFill>
              </a:rPr>
              <a:t>This document was designed for discussion purposes only and is not intended to present detailed information on our analysis and findings.  It is incomplete, and not intended to be used, without the accompanying oral presentation and discussion.  </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42887"/>
            <a:ext cx="32575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46888"/>
            <a:ext cx="32575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2575" y="3196114"/>
            <a:ext cx="3095625" cy="206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
          <p:cNvSpPr txBox="1">
            <a:spLocks noChangeArrowheads="1"/>
          </p:cNvSpPr>
          <p:nvPr/>
        </p:nvSpPr>
        <p:spPr>
          <a:xfrm>
            <a:off x="356651" y="3510070"/>
            <a:ext cx="4824949" cy="1828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mj-lt"/>
              <a:buNone/>
              <a:defRPr sz="3200" kern="1200">
                <a:solidFill>
                  <a:schemeClr val="tx1">
                    <a:tint val="75000"/>
                  </a:schemeClr>
                </a:solidFill>
                <a:latin typeface="Gill Sans MT" pitchFamily="34" charset="0"/>
                <a:ea typeface="+mn-ea"/>
                <a:cs typeface="+mn-cs"/>
              </a:defRPr>
            </a:lvl1pPr>
            <a:lvl2pPr marL="457200" indent="0" algn="ctr" defTabSz="914400" rtl="0" eaLnBrk="1" latinLnBrk="0" hangingPunct="1">
              <a:spcBef>
                <a:spcPct val="20000"/>
              </a:spcBef>
              <a:buFont typeface="+mj-lt"/>
              <a:buNone/>
              <a:defRPr sz="2800" kern="1200">
                <a:solidFill>
                  <a:schemeClr val="tx1">
                    <a:tint val="75000"/>
                  </a:schemeClr>
                </a:solidFill>
                <a:latin typeface="Gill Sans MT" pitchFamily="34" charset="0"/>
                <a:ea typeface="+mn-ea"/>
                <a:cs typeface="+mn-cs"/>
              </a:defRPr>
            </a:lvl2pPr>
            <a:lvl3pPr marL="914400" indent="0" algn="ctr" defTabSz="914400" rtl="0" eaLnBrk="1" latinLnBrk="0" hangingPunct="1">
              <a:spcBef>
                <a:spcPct val="20000"/>
              </a:spcBef>
              <a:buFont typeface="+mj-lt"/>
              <a:buNone/>
              <a:defRPr sz="2400" kern="1200">
                <a:solidFill>
                  <a:schemeClr val="tx1">
                    <a:tint val="75000"/>
                  </a:schemeClr>
                </a:solidFill>
                <a:latin typeface="Gill Sans MT" pitchFamily="34" charset="0"/>
                <a:ea typeface="+mn-ea"/>
                <a:cs typeface="+mn-cs"/>
              </a:defRPr>
            </a:lvl3pPr>
            <a:lvl4pPr marL="1371600" indent="0" algn="ctr" defTabSz="914400" rtl="0" eaLnBrk="1" latinLnBrk="0" hangingPunct="1">
              <a:spcBef>
                <a:spcPct val="20000"/>
              </a:spcBef>
              <a:buFont typeface="+mj-lt"/>
              <a:buNone/>
              <a:defRPr sz="2000" kern="1200">
                <a:solidFill>
                  <a:schemeClr val="tx1">
                    <a:tint val="75000"/>
                  </a:schemeClr>
                </a:solidFill>
                <a:latin typeface="Gill Sans MT"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tx1"/>
                </a:solidFill>
              </a:rPr>
              <a:t>Mike Harrington, FCAS, MAAA</a:t>
            </a:r>
            <a:br>
              <a:rPr lang="en-US" sz="2400" dirty="0" smtClean="0">
                <a:solidFill>
                  <a:schemeClr val="tx1"/>
                </a:solidFill>
              </a:rPr>
            </a:br>
            <a:r>
              <a:rPr lang="en-US" sz="2400" dirty="0" smtClean="0">
                <a:solidFill>
                  <a:schemeClr val="tx1"/>
                </a:solidFill>
              </a:rPr>
              <a:t>President, Actuarial Consulting</a:t>
            </a:r>
          </a:p>
          <a:p>
            <a:r>
              <a:rPr lang="en-US" sz="2400" dirty="0" err="1" smtClean="0">
                <a:solidFill>
                  <a:schemeClr val="tx1"/>
                </a:solidFill>
              </a:rPr>
              <a:t>Bickmore</a:t>
            </a:r>
            <a:endParaRPr lang="en-US" sz="2400" dirty="0" smtClean="0">
              <a:solidFill>
                <a:schemeClr val="tx1"/>
              </a:solidFill>
            </a:endParaRPr>
          </a:p>
        </p:txBody>
      </p:sp>
    </p:spTree>
    <p:extLst>
      <p:ext uri="{BB962C8B-B14F-4D97-AF65-F5344CB8AC3E}">
        <p14:creationId xmlns:p14="http://schemas.microsoft.com/office/powerpoint/2010/main" val="2296458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n-US" sz="3200" dirty="0" smtClean="0"/>
              <a:t>More Lingo</a:t>
            </a:r>
            <a:endParaRPr lang="en-US" sz="3200" dirty="0"/>
          </a:p>
        </p:txBody>
      </p:sp>
      <p:sp>
        <p:nvSpPr>
          <p:cNvPr id="56323" name="Rectangle 3"/>
          <p:cNvSpPr>
            <a:spLocks noGrp="1" noChangeArrowheads="1"/>
          </p:cNvSpPr>
          <p:nvPr>
            <p:ph type="body" idx="1"/>
          </p:nvPr>
        </p:nvSpPr>
        <p:spPr>
          <a:xfrm>
            <a:off x="457200" y="1295400"/>
            <a:ext cx="8167688" cy="4038600"/>
          </a:xfrm>
        </p:spPr>
        <p:txBody>
          <a:bodyPr>
            <a:noAutofit/>
          </a:bodyPr>
          <a:lstStyle/>
          <a:p>
            <a:pPr>
              <a:buClrTx/>
              <a:buSzPct val="100000"/>
              <a:buFont typeface="Wingdings" panose="05000000000000000000" pitchFamily="2" charset="2"/>
              <a:buChar char="Ø"/>
            </a:pPr>
            <a:r>
              <a:rPr lang="en-US" sz="2800" dirty="0"/>
              <a:t>Paid Losses – OK, this is obvious</a:t>
            </a:r>
          </a:p>
          <a:p>
            <a:pPr>
              <a:buClrTx/>
              <a:buSzPct val="100000"/>
              <a:buFont typeface="Wingdings" panose="05000000000000000000" pitchFamily="2" charset="2"/>
              <a:buChar char="Ø"/>
            </a:pPr>
            <a:r>
              <a:rPr lang="en-US" sz="2800" dirty="0"/>
              <a:t>Case Reserves – Amount unpaid on individual claims, set by adjuster</a:t>
            </a:r>
          </a:p>
          <a:p>
            <a:pPr>
              <a:buClrTx/>
              <a:buSzPct val="100000"/>
              <a:buFont typeface="Wingdings" panose="05000000000000000000" pitchFamily="2" charset="2"/>
              <a:buChar char="Ø"/>
            </a:pPr>
            <a:r>
              <a:rPr lang="en-US" sz="2800" dirty="0"/>
              <a:t>IBNR Reserves </a:t>
            </a:r>
            <a:r>
              <a:rPr lang="en-US" sz="2800" dirty="0" smtClean="0"/>
              <a:t>– </a:t>
            </a:r>
            <a:r>
              <a:rPr lang="en-US" sz="2800" dirty="0"/>
              <a:t>Amount made </a:t>
            </a:r>
            <a:r>
              <a:rPr lang="en-US" sz="2800" dirty="0" smtClean="0"/>
              <a:t>up…I mean, calculated with the utmost precision, </a:t>
            </a:r>
            <a:r>
              <a:rPr lang="en-US" sz="2800" dirty="0"/>
              <a:t>by the actuary</a:t>
            </a:r>
          </a:p>
          <a:p>
            <a:pPr>
              <a:buClrTx/>
              <a:buSzPct val="100000"/>
              <a:buFont typeface="Wingdings" panose="05000000000000000000" pitchFamily="2" charset="2"/>
              <a:buChar char="Ø"/>
            </a:pPr>
            <a:r>
              <a:rPr lang="en-US" sz="2800" dirty="0" smtClean="0"/>
              <a:t>Incurred / </a:t>
            </a:r>
            <a:r>
              <a:rPr lang="en-US" sz="2800" dirty="0" smtClean="0"/>
              <a:t>Reported </a:t>
            </a:r>
            <a:r>
              <a:rPr lang="en-US" sz="2800" dirty="0"/>
              <a:t>= Paid + Case</a:t>
            </a:r>
          </a:p>
          <a:p>
            <a:pPr>
              <a:buClrTx/>
              <a:buSzPct val="100000"/>
              <a:buFont typeface="Wingdings" panose="05000000000000000000" pitchFamily="2" charset="2"/>
              <a:buChar char="Ø"/>
            </a:pPr>
            <a:r>
              <a:rPr lang="en-US" sz="2800" dirty="0"/>
              <a:t>Ultimate = Paid + Case + </a:t>
            </a:r>
            <a:r>
              <a:rPr lang="en-US" sz="2800" dirty="0" smtClean="0"/>
              <a:t>IBNR</a:t>
            </a:r>
            <a:br>
              <a:rPr lang="en-US" sz="2800" dirty="0" smtClean="0"/>
            </a:br>
            <a:r>
              <a:rPr lang="en-US" sz="2800" dirty="0" smtClean="0"/>
              <a:t>i.e. The total cost of claims occurring in a given year!</a:t>
            </a:r>
            <a:endParaRPr lang="en-US"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3" descr="080731election_blackshee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657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10</a:t>
            </a:fld>
            <a:endParaRPr lang="en-US" dirty="0"/>
          </a:p>
        </p:txBody>
      </p:sp>
    </p:spTree>
    <p:extLst>
      <p:ext uri="{BB962C8B-B14F-4D97-AF65-F5344CB8AC3E}">
        <p14:creationId xmlns:p14="http://schemas.microsoft.com/office/powerpoint/2010/main" val="3607012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n-US" sz="3200" dirty="0"/>
              <a:t>Case vs. </a:t>
            </a:r>
            <a:r>
              <a:rPr lang="en-US" sz="3200" dirty="0" smtClean="0"/>
              <a:t>IBNR Reserves</a:t>
            </a:r>
            <a:endParaRPr lang="en-US" sz="3200" dirty="0"/>
          </a:p>
        </p:txBody>
      </p:sp>
      <p:sp>
        <p:nvSpPr>
          <p:cNvPr id="51203" name="Rectangle 3"/>
          <p:cNvSpPr>
            <a:spLocks noGrp="1" noChangeArrowheads="1"/>
          </p:cNvSpPr>
          <p:nvPr>
            <p:ph type="body" idx="1"/>
          </p:nvPr>
        </p:nvSpPr>
        <p:spPr>
          <a:xfrm>
            <a:off x="304800" y="1447800"/>
            <a:ext cx="7997826" cy="5105400"/>
          </a:xfrm>
        </p:spPr>
        <p:txBody>
          <a:bodyPr>
            <a:normAutofit/>
          </a:bodyPr>
          <a:lstStyle/>
          <a:p>
            <a:pPr>
              <a:spcBef>
                <a:spcPct val="45000"/>
              </a:spcBef>
              <a:buClrTx/>
              <a:buFont typeface="Wingdings" panose="05000000000000000000" pitchFamily="2" charset="2"/>
              <a:buChar char="Ø"/>
            </a:pPr>
            <a:r>
              <a:rPr lang="en-US" sz="2800" dirty="0"/>
              <a:t>Case reserves are determined for individual claims based upon characteristics of the claim</a:t>
            </a:r>
          </a:p>
          <a:p>
            <a:pPr>
              <a:spcBef>
                <a:spcPct val="45000"/>
              </a:spcBef>
              <a:buClrTx/>
              <a:buFont typeface="Wingdings" panose="05000000000000000000" pitchFamily="2" charset="2"/>
              <a:buChar char="Ø"/>
            </a:pPr>
            <a:r>
              <a:rPr lang="en-US" sz="2800" dirty="0" smtClean="0"/>
              <a:t>IBNR reserves </a:t>
            </a:r>
            <a:r>
              <a:rPr lang="en-US" sz="2800" dirty="0"/>
              <a:t>are determined in total for all claims occurring in a single year based upon development of paid losses and case reserves over time</a:t>
            </a:r>
          </a:p>
          <a:p>
            <a:pPr>
              <a:spcBef>
                <a:spcPct val="45000"/>
              </a:spcBef>
              <a:buClrTx/>
              <a:buFont typeface="Wingdings" panose="05000000000000000000" pitchFamily="2" charset="2"/>
              <a:buChar char="Ø"/>
            </a:pPr>
            <a:r>
              <a:rPr lang="en-US" sz="2800" dirty="0"/>
              <a:t>Case reserves are a very important ingredient in determining the final </a:t>
            </a:r>
            <a:r>
              <a:rPr lang="en-US" sz="2800" dirty="0" smtClean="0"/>
              <a:t>IBNR reserves</a:t>
            </a:r>
            <a:endParaRPr lang="en-US" sz="28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681288"/>
            <a:ext cx="11144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11</a:t>
            </a:fld>
            <a:endParaRPr lang="en-US" dirty="0"/>
          </a:p>
        </p:txBody>
      </p:sp>
    </p:spTree>
    <p:extLst>
      <p:ext uri="{BB962C8B-B14F-4D97-AF65-F5344CB8AC3E}">
        <p14:creationId xmlns:p14="http://schemas.microsoft.com/office/powerpoint/2010/main" val="867335983"/>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n-US" sz="3200" dirty="0" smtClean="0"/>
              <a:t>Discounting</a:t>
            </a:r>
            <a:endParaRPr lang="en-US" sz="3200" dirty="0"/>
          </a:p>
        </p:txBody>
      </p:sp>
      <p:sp>
        <p:nvSpPr>
          <p:cNvPr id="51203" name="Rectangle 3"/>
          <p:cNvSpPr>
            <a:spLocks noGrp="1" noChangeArrowheads="1"/>
          </p:cNvSpPr>
          <p:nvPr>
            <p:ph type="body" idx="1"/>
          </p:nvPr>
        </p:nvSpPr>
        <p:spPr>
          <a:xfrm>
            <a:off x="304800" y="1295400"/>
            <a:ext cx="7997826" cy="5105400"/>
          </a:xfrm>
        </p:spPr>
        <p:txBody>
          <a:bodyPr>
            <a:normAutofit/>
          </a:bodyPr>
          <a:lstStyle/>
          <a:p>
            <a:pPr>
              <a:spcBef>
                <a:spcPct val="45000"/>
              </a:spcBef>
              <a:buClrTx/>
              <a:buFont typeface="Wingdings" panose="05000000000000000000" pitchFamily="2" charset="2"/>
              <a:buChar char="Ø"/>
            </a:pPr>
            <a:r>
              <a:rPr lang="en-US" sz="2800" dirty="0"/>
              <a:t>Reserve discounting adjusts </a:t>
            </a:r>
            <a:r>
              <a:rPr lang="en-US" sz="2800" dirty="0" smtClean="0"/>
              <a:t>actuarial</a:t>
            </a:r>
            <a:br>
              <a:rPr lang="en-US" sz="2800" dirty="0" smtClean="0"/>
            </a:br>
            <a:r>
              <a:rPr lang="en-US" sz="2800" dirty="0" smtClean="0"/>
              <a:t>estimates </a:t>
            </a:r>
            <a:r>
              <a:rPr lang="en-US" sz="2800" dirty="0"/>
              <a:t>for the time value of money.</a:t>
            </a:r>
          </a:p>
          <a:p>
            <a:pPr lvl="1">
              <a:spcBef>
                <a:spcPct val="45000"/>
              </a:spcBef>
              <a:buFont typeface="Wingdings" panose="05000000000000000000" pitchFamily="2" charset="2"/>
              <a:buChar char="Ø"/>
            </a:pPr>
            <a:r>
              <a:rPr lang="en-US" sz="2400" dirty="0"/>
              <a:t>Since you don’t have to pay all the claims today, you can invest assets and generate income from investments.</a:t>
            </a:r>
          </a:p>
          <a:p>
            <a:pPr lvl="1">
              <a:spcBef>
                <a:spcPct val="45000"/>
              </a:spcBef>
              <a:buFont typeface="Wingdings" panose="05000000000000000000" pitchFamily="2" charset="2"/>
              <a:buChar char="Ø"/>
            </a:pPr>
            <a:r>
              <a:rPr lang="en-US" sz="2400" dirty="0"/>
              <a:t>This decreases the net cost of </a:t>
            </a:r>
            <a:r>
              <a:rPr lang="en-US" sz="2400" dirty="0" smtClean="0"/>
              <a:t>claims</a:t>
            </a:r>
          </a:p>
          <a:p>
            <a:pPr>
              <a:spcBef>
                <a:spcPct val="45000"/>
              </a:spcBef>
              <a:buClrTx/>
              <a:buFont typeface="Wingdings" panose="05000000000000000000" pitchFamily="2" charset="2"/>
              <a:buChar char="Ø"/>
            </a:pPr>
            <a:r>
              <a:rPr lang="en-US" sz="2800" dirty="0" smtClean="0"/>
              <a:t>Discount rate should be average expected return for the period it takes to pay off claims</a:t>
            </a:r>
          </a:p>
          <a:p>
            <a:pPr lvl="1">
              <a:spcBef>
                <a:spcPct val="45000"/>
              </a:spcBef>
              <a:buFont typeface="Wingdings" panose="05000000000000000000" pitchFamily="2" charset="2"/>
              <a:buChar char="Ø"/>
            </a:pPr>
            <a:r>
              <a:rPr lang="en-US" sz="2400" dirty="0" smtClean="0"/>
              <a:t>Selected discount rate may be higher than current yield</a:t>
            </a:r>
          </a:p>
          <a:p>
            <a:pPr lvl="1">
              <a:spcBef>
                <a:spcPct val="45000"/>
              </a:spcBef>
              <a:buFont typeface="Wingdings" panose="05000000000000000000" pitchFamily="2" charset="2"/>
              <a:buChar char="Ø"/>
            </a:pPr>
            <a:r>
              <a:rPr lang="en-US" sz="2400" dirty="0" smtClean="0"/>
              <a:t>…but be realistic!</a:t>
            </a:r>
            <a:endParaRPr lang="en-US" sz="24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219200"/>
            <a:ext cx="2243926" cy="102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12</a:t>
            </a:fld>
            <a:endParaRPr lang="en-US" dirty="0"/>
          </a:p>
        </p:txBody>
      </p:sp>
    </p:spTree>
    <p:extLst>
      <p:ext uri="{BB962C8B-B14F-4D97-AF65-F5344CB8AC3E}">
        <p14:creationId xmlns:p14="http://schemas.microsoft.com/office/powerpoint/2010/main" val="1619731525"/>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n-US" sz="3200" dirty="0" smtClean="0"/>
              <a:t>Confidence Levels</a:t>
            </a:r>
            <a:endParaRPr lang="en-US" sz="3200" dirty="0"/>
          </a:p>
        </p:txBody>
      </p:sp>
      <p:sp>
        <p:nvSpPr>
          <p:cNvPr id="51203" name="Rectangle 3"/>
          <p:cNvSpPr>
            <a:spLocks noGrp="1" noChangeArrowheads="1"/>
          </p:cNvSpPr>
          <p:nvPr>
            <p:ph type="body" idx="1"/>
          </p:nvPr>
        </p:nvSpPr>
        <p:spPr>
          <a:xfrm>
            <a:off x="460375" y="1295400"/>
            <a:ext cx="7997826" cy="5105400"/>
          </a:xfrm>
        </p:spPr>
        <p:txBody>
          <a:bodyPr>
            <a:noAutofit/>
          </a:bodyPr>
          <a:lstStyle/>
          <a:p>
            <a:pPr>
              <a:spcBef>
                <a:spcPct val="45000"/>
              </a:spcBef>
              <a:buClrTx/>
              <a:buFont typeface="Wingdings" panose="05000000000000000000" pitchFamily="2" charset="2"/>
              <a:buChar char="Ø"/>
            </a:pPr>
            <a:r>
              <a:rPr lang="en-US" sz="2800" dirty="0"/>
              <a:t>The majority of actuarial calculations are done at the “Expected Level” (</a:t>
            </a:r>
            <a:r>
              <a:rPr lang="en-US" sz="2800" dirty="0" smtClean="0"/>
              <a:t>Average/Central </a:t>
            </a:r>
            <a:r>
              <a:rPr lang="en-US" sz="2800" dirty="0"/>
              <a:t>Estimates).</a:t>
            </a:r>
          </a:p>
          <a:p>
            <a:pPr>
              <a:spcBef>
                <a:spcPct val="45000"/>
              </a:spcBef>
              <a:buClrTx/>
              <a:buFont typeface="Wingdings" panose="05000000000000000000" pitchFamily="2" charset="2"/>
              <a:buChar char="Ø"/>
            </a:pPr>
            <a:r>
              <a:rPr lang="en-US" sz="2800" dirty="0"/>
              <a:t>“Confidence Level” estimates are also </a:t>
            </a:r>
            <a:r>
              <a:rPr lang="en-US" sz="2800" dirty="0" smtClean="0"/>
              <a:t/>
            </a:r>
            <a:br>
              <a:rPr lang="en-US" sz="2800" dirty="0" smtClean="0"/>
            </a:br>
            <a:r>
              <a:rPr lang="en-US" sz="2800" dirty="0" smtClean="0"/>
              <a:t>provided</a:t>
            </a:r>
            <a:r>
              <a:rPr lang="en-US" sz="2800" dirty="0"/>
              <a:t>, which provide a </a:t>
            </a:r>
            <a:r>
              <a:rPr lang="en-US" sz="2800" dirty="0" smtClean="0"/>
              <a:t>safety</a:t>
            </a:r>
            <a:br>
              <a:rPr lang="en-US" sz="2800" dirty="0" smtClean="0"/>
            </a:br>
            <a:r>
              <a:rPr lang="en-US" sz="2800" dirty="0" smtClean="0"/>
              <a:t>margin above </a:t>
            </a:r>
            <a:r>
              <a:rPr lang="en-US" sz="2800" dirty="0"/>
              <a:t>the “Expected Level”.</a:t>
            </a:r>
          </a:p>
          <a:p>
            <a:pPr>
              <a:spcBef>
                <a:spcPct val="45000"/>
              </a:spcBef>
              <a:buClrTx/>
              <a:buFont typeface="Wingdings" panose="05000000000000000000" pitchFamily="2" charset="2"/>
              <a:buChar char="Ø"/>
            </a:pPr>
            <a:r>
              <a:rPr lang="en-US" sz="2800" dirty="0"/>
              <a:t>Describes the degree to which </a:t>
            </a:r>
            <a:r>
              <a:rPr lang="en-US" sz="2800" dirty="0" smtClean="0"/>
              <a:t>assets are </a:t>
            </a:r>
            <a:r>
              <a:rPr lang="en-US" sz="2800" dirty="0"/>
              <a:t>likely to exceed the actual value of </a:t>
            </a:r>
            <a:r>
              <a:rPr lang="en-US" sz="2800" dirty="0" smtClean="0"/>
              <a:t>loss liabilities after </a:t>
            </a:r>
            <a:r>
              <a:rPr lang="en-US" sz="2800" dirty="0"/>
              <a:t>all claims have been settled.</a:t>
            </a:r>
          </a:p>
          <a:p>
            <a:pPr>
              <a:spcBef>
                <a:spcPct val="45000"/>
              </a:spcBef>
              <a:buClrTx/>
              <a:buFont typeface="Wingdings" panose="05000000000000000000" pitchFamily="2" charset="2"/>
              <a:buChar char="Ø"/>
            </a:pPr>
            <a:r>
              <a:rPr lang="en-US" sz="2800" dirty="0"/>
              <a:t>“Expected Level” is </a:t>
            </a:r>
            <a:r>
              <a:rPr lang="en-US" sz="2800" dirty="0" err="1" smtClean="0"/>
              <a:t>approx</a:t>
            </a:r>
            <a:r>
              <a:rPr lang="en-US" sz="2800" dirty="0" smtClean="0"/>
              <a:t> 55</a:t>
            </a:r>
            <a:r>
              <a:rPr lang="en-US" sz="2800" dirty="0"/>
              <a:t>% </a:t>
            </a:r>
            <a:r>
              <a:rPr lang="en-US" sz="2800" dirty="0" err="1" smtClean="0"/>
              <a:t>Conf</a:t>
            </a:r>
            <a:r>
              <a:rPr lang="en-US" sz="2800" dirty="0" smtClean="0"/>
              <a:t> Level</a:t>
            </a:r>
            <a:endParaRPr lang="en-US" sz="28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4914" y="2305050"/>
            <a:ext cx="20955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13</a:t>
            </a:fld>
            <a:endParaRPr lang="en-US" dirty="0"/>
          </a:p>
        </p:txBody>
      </p:sp>
    </p:spTree>
    <p:extLst>
      <p:ext uri="{BB962C8B-B14F-4D97-AF65-F5344CB8AC3E}">
        <p14:creationId xmlns:p14="http://schemas.microsoft.com/office/powerpoint/2010/main" val="1348216138"/>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49313" eaLnBrk="0" hangingPunct="0">
              <a:defRPr sz="2000">
                <a:solidFill>
                  <a:schemeClr val="tx1"/>
                </a:solidFill>
                <a:latin typeface="Zurich BT"/>
              </a:defRPr>
            </a:lvl1pPr>
            <a:lvl2pPr marL="742950" indent="-285750" defTabSz="849313" eaLnBrk="0" hangingPunct="0">
              <a:defRPr sz="2000">
                <a:solidFill>
                  <a:schemeClr val="tx1"/>
                </a:solidFill>
                <a:latin typeface="Zurich BT"/>
              </a:defRPr>
            </a:lvl2pPr>
            <a:lvl3pPr marL="1143000" indent="-228600" defTabSz="849313" eaLnBrk="0" hangingPunct="0">
              <a:defRPr sz="2000">
                <a:solidFill>
                  <a:schemeClr val="tx1"/>
                </a:solidFill>
                <a:latin typeface="Zurich BT"/>
              </a:defRPr>
            </a:lvl3pPr>
            <a:lvl4pPr marL="1600200" indent="-228600" defTabSz="849313" eaLnBrk="0" hangingPunct="0">
              <a:defRPr sz="2000">
                <a:solidFill>
                  <a:schemeClr val="tx1"/>
                </a:solidFill>
                <a:latin typeface="Zurich BT"/>
              </a:defRPr>
            </a:lvl4pPr>
            <a:lvl5pPr marL="2057400" indent="-228600" defTabSz="849313" eaLnBrk="0" hangingPunct="0">
              <a:defRPr sz="2000">
                <a:solidFill>
                  <a:schemeClr val="tx1"/>
                </a:solidFill>
                <a:latin typeface="Zurich BT"/>
              </a:defRPr>
            </a:lvl5pPr>
            <a:lvl6pPr marL="2514600" indent="-228600" defTabSz="849313" eaLnBrk="0" fontAlgn="base" hangingPunct="0">
              <a:spcBef>
                <a:spcPct val="0"/>
              </a:spcBef>
              <a:spcAft>
                <a:spcPct val="0"/>
              </a:spcAft>
              <a:defRPr sz="2000">
                <a:solidFill>
                  <a:schemeClr val="tx1"/>
                </a:solidFill>
                <a:latin typeface="Zurich BT"/>
              </a:defRPr>
            </a:lvl6pPr>
            <a:lvl7pPr marL="2971800" indent="-228600" defTabSz="849313" eaLnBrk="0" fontAlgn="base" hangingPunct="0">
              <a:spcBef>
                <a:spcPct val="0"/>
              </a:spcBef>
              <a:spcAft>
                <a:spcPct val="0"/>
              </a:spcAft>
              <a:defRPr sz="2000">
                <a:solidFill>
                  <a:schemeClr val="tx1"/>
                </a:solidFill>
                <a:latin typeface="Zurich BT"/>
              </a:defRPr>
            </a:lvl7pPr>
            <a:lvl8pPr marL="3429000" indent="-228600" defTabSz="849313" eaLnBrk="0" fontAlgn="base" hangingPunct="0">
              <a:spcBef>
                <a:spcPct val="0"/>
              </a:spcBef>
              <a:spcAft>
                <a:spcPct val="0"/>
              </a:spcAft>
              <a:defRPr sz="2000">
                <a:solidFill>
                  <a:schemeClr val="tx1"/>
                </a:solidFill>
                <a:latin typeface="Zurich BT"/>
              </a:defRPr>
            </a:lvl8pPr>
            <a:lvl9pPr marL="3886200" indent="-228600" defTabSz="849313" eaLnBrk="0" fontAlgn="base" hangingPunct="0">
              <a:spcBef>
                <a:spcPct val="0"/>
              </a:spcBef>
              <a:spcAft>
                <a:spcPct val="0"/>
              </a:spcAft>
              <a:defRPr sz="2000">
                <a:solidFill>
                  <a:schemeClr val="tx1"/>
                </a:solidFill>
                <a:latin typeface="Zurich BT"/>
              </a:defRPr>
            </a:lvl9pPr>
          </a:lstStyle>
          <a:p>
            <a:fld id="{8F1D89CE-E8E5-4DD2-9DB0-3A978DFB90B5}" type="slidenum">
              <a:rPr lang="en-US" sz="1200" smtClean="0">
                <a:solidFill>
                  <a:schemeClr val="bg2"/>
                </a:solidFill>
              </a:rPr>
              <a:pPr/>
              <a:t>14</a:t>
            </a:fld>
            <a:endParaRPr lang="en-US" sz="1200" dirty="0" smtClean="0">
              <a:solidFill>
                <a:schemeClr val="bg2"/>
              </a:solidFill>
            </a:endParaRPr>
          </a:p>
        </p:txBody>
      </p:sp>
      <p:sp>
        <p:nvSpPr>
          <p:cNvPr id="4099" name="Rectangle 2"/>
          <p:cNvSpPr>
            <a:spLocks noGrp="1" noChangeArrowheads="1"/>
          </p:cNvSpPr>
          <p:nvPr>
            <p:ph type="title"/>
          </p:nvPr>
        </p:nvSpPr>
        <p:spPr>
          <a:xfrm>
            <a:off x="460375" y="222250"/>
            <a:ext cx="8455025" cy="844550"/>
          </a:xfrm>
        </p:spPr>
        <p:txBody>
          <a:bodyPr>
            <a:normAutofit/>
          </a:bodyPr>
          <a:lstStyle/>
          <a:p>
            <a:r>
              <a:rPr lang="en-US" sz="3200" dirty="0" smtClean="0"/>
              <a:t>Pooled WC Insurance </a:t>
            </a:r>
            <a:r>
              <a:rPr lang="en-US" sz="3200" dirty="0" smtClean="0"/>
              <a:t>Program</a:t>
            </a:r>
          </a:p>
        </p:txBody>
      </p:sp>
      <p:sp>
        <p:nvSpPr>
          <p:cNvPr id="56323" name="Rectangle 3"/>
          <p:cNvSpPr>
            <a:spLocks noGrp="1" noChangeArrowheads="1"/>
          </p:cNvSpPr>
          <p:nvPr>
            <p:ph type="body" idx="1"/>
          </p:nvPr>
        </p:nvSpPr>
        <p:spPr>
          <a:xfrm>
            <a:off x="609600" y="2133600"/>
            <a:ext cx="8229600" cy="4495800"/>
          </a:xfrm>
        </p:spPr>
        <p:txBody>
          <a:bodyPr>
            <a:normAutofit/>
          </a:bodyPr>
          <a:lstStyle/>
          <a:p>
            <a:pPr lvl="1">
              <a:spcBef>
                <a:spcPct val="0"/>
              </a:spcBef>
              <a:spcAft>
                <a:spcPct val="75000"/>
              </a:spcAft>
              <a:buClrTx/>
              <a:buSzTx/>
              <a:buFont typeface="Wingdings" panose="05000000000000000000" pitchFamily="2" charset="2"/>
              <a:buChar char="Ø"/>
            </a:pPr>
            <a:r>
              <a:rPr lang="en-US" sz="2400" dirty="0" smtClean="0"/>
              <a:t>Self-Insured </a:t>
            </a:r>
            <a:r>
              <a:rPr lang="en-US" sz="2400" dirty="0" smtClean="0"/>
              <a:t>Retention of $</a:t>
            </a:r>
            <a:r>
              <a:rPr lang="en-US" sz="2400" dirty="0" smtClean="0"/>
              <a:t>250,000</a:t>
            </a:r>
          </a:p>
          <a:p>
            <a:pPr lvl="2">
              <a:spcBef>
                <a:spcPct val="0"/>
              </a:spcBef>
              <a:spcAft>
                <a:spcPct val="75000"/>
              </a:spcAft>
              <a:buFont typeface="Wingdings" panose="05000000000000000000" pitchFamily="2" charset="2"/>
              <a:buChar char="Ø"/>
            </a:pPr>
            <a:r>
              <a:rPr lang="en-US" sz="2200" dirty="0" smtClean="0"/>
              <a:t>Banking Layer $0 to $25,000</a:t>
            </a:r>
          </a:p>
          <a:p>
            <a:pPr lvl="2">
              <a:spcBef>
                <a:spcPct val="0"/>
              </a:spcBef>
              <a:spcAft>
                <a:spcPct val="75000"/>
              </a:spcAft>
              <a:buFont typeface="Wingdings" panose="05000000000000000000" pitchFamily="2" charset="2"/>
              <a:buChar char="Ø"/>
            </a:pPr>
            <a:r>
              <a:rPr lang="en-US" sz="2200" dirty="0" smtClean="0"/>
              <a:t>Shared Layer $25,000 to $250,000</a:t>
            </a:r>
            <a:endParaRPr lang="en-US" sz="2200" dirty="0" smtClean="0"/>
          </a:p>
          <a:p>
            <a:pPr lvl="1">
              <a:spcBef>
                <a:spcPct val="0"/>
              </a:spcBef>
              <a:spcAft>
                <a:spcPct val="75000"/>
              </a:spcAft>
              <a:buClrTx/>
              <a:buSzTx/>
              <a:buFont typeface="Wingdings" panose="05000000000000000000" pitchFamily="2" charset="2"/>
              <a:buChar char="Ø"/>
            </a:pPr>
            <a:r>
              <a:rPr lang="en-US" sz="2400" dirty="0"/>
              <a:t>Claims Administration by </a:t>
            </a:r>
            <a:r>
              <a:rPr lang="en-US" sz="2400" dirty="0" smtClean="0"/>
              <a:t>York Risk Services</a:t>
            </a:r>
            <a:endParaRPr lang="en-US" sz="2400" dirty="0"/>
          </a:p>
          <a:p>
            <a:pPr lvl="1">
              <a:spcBef>
                <a:spcPct val="0"/>
              </a:spcBef>
              <a:spcAft>
                <a:spcPct val="75000"/>
              </a:spcAft>
              <a:buClrTx/>
              <a:buSzTx/>
              <a:buFont typeface="Wingdings" panose="05000000000000000000" pitchFamily="2" charset="2"/>
              <a:buChar char="Ø"/>
            </a:pPr>
            <a:r>
              <a:rPr lang="en-US" sz="2400" dirty="0" smtClean="0"/>
              <a:t>Excess Insurance through </a:t>
            </a:r>
            <a:r>
              <a:rPr lang="en-US" sz="2400" dirty="0"/>
              <a:t>Local Agency Workers’ Compensation Excess Joint </a:t>
            </a:r>
            <a:r>
              <a:rPr lang="en-US" sz="2400" dirty="0" smtClean="0"/>
              <a:t>Powers Authority (LAWCX</a:t>
            </a:r>
            <a:r>
              <a:rPr lang="en-US" sz="2400" dirty="0" smtClean="0"/>
              <a:t>)</a:t>
            </a:r>
            <a:endParaRPr lang="en-US" sz="2400" dirty="0" smtClean="0"/>
          </a:p>
        </p:txBody>
      </p:sp>
      <p:grpSp>
        <p:nvGrpSpPr>
          <p:cNvPr id="5" name="Group 5"/>
          <p:cNvGrpSpPr>
            <a:grpSpLocks/>
          </p:cNvGrpSpPr>
          <p:nvPr/>
        </p:nvGrpSpPr>
        <p:grpSpPr bwMode="auto">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408146"/>
            <a:ext cx="4238625" cy="573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14</a:t>
            </a:fld>
            <a:endParaRPr lang="en-US" dirty="0"/>
          </a:p>
        </p:txBody>
      </p:sp>
    </p:spTree>
    <p:extLst>
      <p:ext uri="{BB962C8B-B14F-4D97-AF65-F5344CB8AC3E}">
        <p14:creationId xmlns:p14="http://schemas.microsoft.com/office/powerpoint/2010/main" val="2657808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304800" y="1676400"/>
            <a:ext cx="5257800" cy="1752600"/>
          </a:xfrm>
        </p:spPr>
        <p:txBody>
          <a:bodyPr/>
          <a:lstStyle/>
          <a:p>
            <a:r>
              <a:rPr lang="en-US" dirty="0" smtClean="0">
                <a:solidFill>
                  <a:schemeClr val="tx1"/>
                </a:solidFill>
              </a:rPr>
              <a:t>Warning… </a:t>
            </a:r>
            <a:br>
              <a:rPr lang="en-US" dirty="0" smtClean="0">
                <a:solidFill>
                  <a:schemeClr val="tx1"/>
                </a:solidFill>
              </a:rPr>
            </a:br>
            <a:r>
              <a:rPr lang="en-US" dirty="0" smtClean="0">
                <a:solidFill>
                  <a:schemeClr val="tx1"/>
                </a:solidFill>
              </a:rPr>
              <a:t>Lots of Numbers</a:t>
            </a:r>
            <a:r>
              <a:rPr lang="en-US" dirty="0" smtClean="0">
                <a:solidFill>
                  <a:schemeClr val="tx1"/>
                </a:solidFill>
              </a:rPr>
              <a:t> </a:t>
            </a:r>
            <a:r>
              <a:rPr lang="en-US" dirty="0" smtClean="0">
                <a:solidFill>
                  <a:schemeClr val="tx1"/>
                </a:solidFill>
              </a:rPr>
              <a:t>Ahead!</a:t>
            </a:r>
          </a:p>
          <a:p>
            <a:r>
              <a:rPr lang="en-US" dirty="0" smtClean="0">
                <a:solidFill>
                  <a:schemeClr val="tx1"/>
                </a:solidFill>
              </a:rPr>
              <a:t>Calculators May Be Needed</a:t>
            </a:r>
          </a:p>
        </p:txBody>
      </p:sp>
      <p:pic>
        <p:nvPicPr>
          <p:cNvPr id="47107" name="Picture 3"/>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a:effectLst/>
        </p:spPr>
      </p:pic>
      <p:pic>
        <p:nvPicPr>
          <p:cNvPr id="47110" name="Picture 6"/>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47113" name="Picture 9"/>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a:effectLst/>
        </p:spPr>
      </p:pic>
      <p:pic>
        <p:nvPicPr>
          <p:cNvPr id="18434" name="Picture 2" descr="Image Preview"/>
          <p:cNvPicPr>
            <a:picLocks noChangeAspect="1" noChangeArrowheads="1"/>
          </p:cNvPicPr>
          <p:nvPr/>
        </p:nvPicPr>
        <p:blipFill>
          <a:blip r:embed="rId4" cstate="print"/>
          <a:srcRect/>
          <a:stretch>
            <a:fillRect/>
          </a:stretch>
        </p:blipFill>
        <p:spPr bwMode="auto">
          <a:xfrm>
            <a:off x="933450" y="4114800"/>
            <a:ext cx="1962150" cy="1409700"/>
          </a:xfrm>
          <a:prstGeom prst="rect">
            <a:avLst/>
          </a:prstGeom>
          <a:noFill/>
        </p:spPr>
      </p:pic>
      <p:pic>
        <p:nvPicPr>
          <p:cNvPr id="9" name="Picture 8" descr="http://farm1.static.flickr.com/68/203740108_e29430485e.jpg?v=0"/>
          <p:cNvPicPr>
            <a:picLocks noChangeAspect="1" noChangeArrowheads="1"/>
          </p:cNvPicPr>
          <p:nvPr/>
        </p:nvPicPr>
        <p:blipFill>
          <a:blip r:embed="rId5" cstate="print"/>
          <a:srcRect/>
          <a:stretch>
            <a:fillRect/>
          </a:stretch>
        </p:blipFill>
        <p:spPr bwMode="auto">
          <a:xfrm>
            <a:off x="5867400" y="1050925"/>
            <a:ext cx="2420937" cy="3292475"/>
          </a:xfrm>
          <a:prstGeom prst="rect">
            <a:avLst/>
          </a:prstGeom>
          <a:noFill/>
          <a:ln w="9525">
            <a:noFill/>
            <a:miter lim="800000"/>
            <a:headEnd/>
            <a:tailEnd/>
          </a:ln>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15</a:t>
            </a:fld>
            <a:endParaRPr lang="en-US" dirty="0"/>
          </a:p>
        </p:txBody>
      </p:sp>
    </p:spTree>
    <p:extLst>
      <p:ext uri="{BB962C8B-B14F-4D97-AF65-F5344CB8AC3E}">
        <p14:creationId xmlns:p14="http://schemas.microsoft.com/office/powerpoint/2010/main" val="303674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type="subTitle" idx="1"/>
          </p:nvPr>
        </p:nvSpPr>
        <p:spPr>
          <a:xfrm>
            <a:off x="0" y="3581400"/>
            <a:ext cx="9144000" cy="1752600"/>
          </a:xfrm>
        </p:spPr>
        <p:txBody>
          <a:bodyPr>
            <a:normAutofit/>
          </a:bodyPr>
          <a:lstStyle/>
          <a:p>
            <a:pPr>
              <a:spcBef>
                <a:spcPct val="50000"/>
              </a:spcBef>
            </a:pPr>
            <a:r>
              <a:rPr lang="en-US" sz="3600" dirty="0">
                <a:solidFill>
                  <a:srgbClr val="339933"/>
                </a:solidFill>
              </a:rPr>
              <a:t>How Much Do You </a:t>
            </a:r>
            <a:r>
              <a:rPr lang="en-US" sz="3600" dirty="0" smtClean="0">
                <a:solidFill>
                  <a:srgbClr val="339933"/>
                </a:solidFill>
              </a:rPr>
              <a:t>Owe For Old Claims</a:t>
            </a:r>
            <a:r>
              <a:rPr lang="en-US" sz="3600" dirty="0">
                <a:solidFill>
                  <a:srgbClr val="339933"/>
                </a:solidFill>
              </a:rPr>
              <a:t>??</a:t>
            </a:r>
            <a:endParaRPr lang="en-US" sz="3600" dirty="0">
              <a:solidFill>
                <a:srgbClr val="339933"/>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Grp="1" noChangeArrowheads="1"/>
          </p:cNvSpPr>
          <p:nvPr>
            <p:ph type="ctrTitle"/>
          </p:nvPr>
        </p:nvSpPr>
        <p:spPr>
          <a:xfrm>
            <a:off x="685800" y="1752600"/>
            <a:ext cx="7772400" cy="1470025"/>
          </a:xfrm>
        </p:spPr>
        <p:txBody>
          <a:bodyPr>
            <a:normAutofit/>
          </a:bodyPr>
          <a:lstStyle/>
          <a:p>
            <a:r>
              <a:rPr lang="en-US" sz="4800" dirty="0" smtClean="0"/>
              <a:t>Outstanding Liabilities</a:t>
            </a:r>
            <a:endParaRPr lang="en-US" sz="4800" dirty="0" smtClean="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648200"/>
            <a:ext cx="4461711"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16</a:t>
            </a:fld>
            <a:endParaRPr lang="en-US" dirty="0"/>
          </a:p>
        </p:txBody>
      </p:sp>
    </p:spTree>
    <p:extLst>
      <p:ext uri="{BB962C8B-B14F-4D97-AF65-F5344CB8AC3E}">
        <p14:creationId xmlns:p14="http://schemas.microsoft.com/office/powerpoint/2010/main" val="165909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0"/>
            <a:ext cx="8229600" cy="1143000"/>
          </a:xfrm>
        </p:spPr>
        <p:txBody>
          <a:bodyPr>
            <a:normAutofit/>
          </a:bodyPr>
          <a:lstStyle/>
          <a:p>
            <a:r>
              <a:rPr lang="en-US" sz="3200" dirty="0" smtClean="0"/>
              <a:t>Actual versus </a:t>
            </a:r>
            <a:r>
              <a:rPr lang="en-US" sz="3200" dirty="0" smtClean="0"/>
              <a:t>Expected</a:t>
            </a:r>
            <a:endParaRPr lang="en-US" sz="3200" dirty="0" smtClean="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152400" y="1295400"/>
            <a:ext cx="8686800" cy="4495800"/>
          </a:xfrm>
          <a:prstGeom prst="rect">
            <a:avLst/>
          </a:prstGeom>
        </p:spPr>
        <p:txBody>
          <a:bodyPr vert="horz" lIns="91440" tIns="45720" rIns="91440" bIns="45720" rtlCol="0">
            <a:noAutofit/>
          </a:bodyPr>
          <a:lstStyle>
            <a:lvl1pPr marL="571500" indent="-571500" algn="l" defTabSz="914400" rtl="0" eaLnBrk="1" latinLnBrk="0" hangingPunct="1">
              <a:spcBef>
                <a:spcPct val="20000"/>
              </a:spcBef>
              <a:buFont typeface="+mj-lt"/>
              <a:buAutoNum type="romanUcPeriod"/>
              <a:defRPr sz="3200" kern="1200">
                <a:solidFill>
                  <a:schemeClr val="tx1"/>
                </a:solidFill>
                <a:latin typeface="Gill Sans MT" pitchFamily="34" charset="0"/>
                <a:ea typeface="+mn-ea"/>
                <a:cs typeface="+mn-cs"/>
              </a:defRPr>
            </a:lvl1pPr>
            <a:lvl2pPr marL="971550" indent="-514350" algn="l" defTabSz="914400" rtl="0" eaLnBrk="1" latinLnBrk="0" hangingPunct="1">
              <a:spcBef>
                <a:spcPct val="20000"/>
              </a:spcBef>
              <a:buFont typeface="+mj-lt"/>
              <a:buAutoNum type="alphaLcPeriod"/>
              <a:defRPr sz="2800" kern="1200">
                <a:solidFill>
                  <a:schemeClr val="tx1"/>
                </a:solidFill>
                <a:latin typeface="Gill Sans MT" pitchFamily="34" charset="0"/>
                <a:ea typeface="+mn-ea"/>
                <a:cs typeface="+mn-cs"/>
              </a:defRPr>
            </a:lvl2pPr>
            <a:lvl3pPr marL="1371600" indent="-457200" algn="l" defTabSz="914400" rtl="0" eaLnBrk="1" latinLnBrk="0" hangingPunct="1">
              <a:spcBef>
                <a:spcPct val="20000"/>
              </a:spcBef>
              <a:buFont typeface="+mj-lt"/>
              <a:buAutoNum type="arabicPeriod"/>
              <a:defRPr sz="2400" kern="1200">
                <a:solidFill>
                  <a:schemeClr val="tx1"/>
                </a:solidFill>
                <a:latin typeface="Gill Sans MT" pitchFamily="34" charset="0"/>
                <a:ea typeface="+mn-ea"/>
                <a:cs typeface="+mn-cs"/>
              </a:defRPr>
            </a:lvl3pPr>
            <a:lvl4pPr marL="1885950" indent="-514350" algn="l" defTabSz="914400" rtl="0" eaLnBrk="1" latinLnBrk="0" hangingPunct="1">
              <a:spcBef>
                <a:spcPct val="20000"/>
              </a:spcBef>
              <a:buFont typeface="+mj-lt"/>
              <a:buAutoNum type="romanLcPeriod"/>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spcAft>
                <a:spcPct val="75000"/>
              </a:spcAft>
              <a:buFont typeface="Wingdings" panose="05000000000000000000" pitchFamily="2" charset="2"/>
              <a:buChar char="Ø"/>
            </a:pPr>
            <a:r>
              <a:rPr lang="en-US" dirty="0" smtClean="0"/>
              <a:t>When the prior actuarial report was completed we had an expectation of what would happen to losses as they “develop” over the coming year.</a:t>
            </a:r>
          </a:p>
          <a:p>
            <a:pPr lvl="1">
              <a:spcBef>
                <a:spcPct val="0"/>
              </a:spcBef>
              <a:spcAft>
                <a:spcPct val="75000"/>
              </a:spcAft>
              <a:buFont typeface="Wingdings" panose="05000000000000000000" pitchFamily="2" charset="2"/>
              <a:buChar char="Ø"/>
            </a:pPr>
            <a:r>
              <a:rPr lang="en-US" dirty="0" smtClean="0"/>
              <a:t>One of the first steps of each year’s actuarial study is to compare that expectation to what actually happened.</a:t>
            </a:r>
          </a:p>
          <a:p>
            <a:pPr lvl="2">
              <a:spcBef>
                <a:spcPct val="0"/>
              </a:spcBef>
              <a:spcAft>
                <a:spcPct val="75000"/>
              </a:spcAft>
              <a:buFont typeface="Wingdings" panose="05000000000000000000" pitchFamily="2" charset="2"/>
              <a:buChar char="Ø"/>
            </a:pPr>
            <a:r>
              <a:rPr lang="en-US" dirty="0" smtClean="0"/>
              <a:t>Losses may develop “favorably” (i.e. more than expected)</a:t>
            </a:r>
          </a:p>
          <a:p>
            <a:pPr lvl="2">
              <a:spcBef>
                <a:spcPct val="0"/>
              </a:spcBef>
              <a:spcAft>
                <a:spcPct val="75000"/>
              </a:spcAft>
              <a:buFont typeface="Wingdings" panose="05000000000000000000" pitchFamily="2" charset="2"/>
              <a:buChar char="Ø"/>
            </a:pPr>
            <a:r>
              <a:rPr lang="en-US" dirty="0" smtClean="0"/>
              <a:t>Losses may develop “adversely” (i.e. less than expected)</a:t>
            </a:r>
            <a:endParaRPr lang="en-US" dirty="0" smtClean="0"/>
          </a:p>
        </p:txBody>
      </p:sp>
      <p:sp>
        <p:nvSpPr>
          <p:cNvPr id="6"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17</a:t>
            </a:fld>
            <a:endParaRPr lang="en-US" dirty="0"/>
          </a:p>
        </p:txBody>
      </p:sp>
    </p:spTree>
    <p:extLst>
      <p:ext uri="{BB962C8B-B14F-4D97-AF65-F5344CB8AC3E}">
        <p14:creationId xmlns:p14="http://schemas.microsoft.com/office/powerpoint/2010/main" val="3589402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5572125"/>
            <a:ext cx="9144000" cy="1285875"/>
            <a:chOff x="0" y="5572125"/>
            <a:chExt cx="9144000" cy="1285875"/>
          </a:xfrm>
        </p:grpSpPr>
        <p:pic>
          <p:nvPicPr>
            <p:cNvPr id="15" name="Picture 14" descr="G:\Information Services\Portal Admin\Misc Images\Logos &amp; Banners\FinalFooterCollat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5762" name="Rectangle 2"/>
          <p:cNvSpPr>
            <a:spLocks noGrp="1" noChangeArrowheads="1"/>
          </p:cNvSpPr>
          <p:nvPr>
            <p:ph type="title"/>
          </p:nvPr>
        </p:nvSpPr>
        <p:spPr/>
        <p:txBody>
          <a:bodyPr>
            <a:normAutofit/>
          </a:bodyPr>
          <a:lstStyle/>
          <a:p>
            <a:r>
              <a:rPr lang="en-US" altLang="en-US" sz="2800" dirty="0" smtClean="0"/>
              <a:t>Actual versus Expected – Favorable</a:t>
            </a:r>
            <a:endParaRPr lang="en-US" altLang="en-US" sz="2800" dirty="0"/>
          </a:p>
        </p:txBody>
      </p:sp>
      <p:sp>
        <p:nvSpPr>
          <p:cNvPr id="8"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18</a:t>
            </a:fld>
            <a:endParaRPr lang="en-US" dirty="0"/>
          </a:p>
        </p:txBody>
      </p:sp>
      <p:grpSp>
        <p:nvGrpSpPr>
          <p:cNvPr id="9" name="Group 8"/>
          <p:cNvGrpSpPr/>
          <p:nvPr/>
        </p:nvGrpSpPr>
        <p:grpSpPr>
          <a:xfrm>
            <a:off x="0" y="5576887"/>
            <a:ext cx="9144000" cy="1285875"/>
            <a:chOff x="0" y="5572125"/>
            <a:chExt cx="9144000" cy="1285875"/>
          </a:xfrm>
        </p:grpSpPr>
        <p:pic>
          <p:nvPicPr>
            <p:cNvPr id="10" name="Picture 9" descr="G:\Information Services\Portal Admin\Misc Images\Logos &amp; Banners\FinalFooterCollat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Slide Number Placeholder 1"/>
          <p:cNvSpPr txBox="1">
            <a:spLocks/>
          </p:cNvSpPr>
          <p:nvPr/>
        </p:nvSpPr>
        <p:spPr>
          <a:xfrm>
            <a:off x="228600" y="6421437"/>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18</a:t>
            </a:fld>
            <a:endParaRPr lang="en-US"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295400"/>
            <a:ext cx="3969068" cy="460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126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5572125"/>
            <a:ext cx="9144000" cy="1285875"/>
            <a:chOff x="0" y="5572125"/>
            <a:chExt cx="9144000" cy="1285875"/>
          </a:xfrm>
        </p:grpSpPr>
        <p:pic>
          <p:nvPicPr>
            <p:cNvPr id="15" name="Picture 14" descr="G:\Information Services\Portal Admin\Misc Images\Logos &amp; Banners\FinalFooterCollat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5762" name="Rectangle 2"/>
          <p:cNvSpPr>
            <a:spLocks noGrp="1" noChangeArrowheads="1"/>
          </p:cNvSpPr>
          <p:nvPr>
            <p:ph type="title"/>
          </p:nvPr>
        </p:nvSpPr>
        <p:spPr/>
        <p:txBody>
          <a:bodyPr>
            <a:normAutofit/>
          </a:bodyPr>
          <a:lstStyle/>
          <a:p>
            <a:r>
              <a:rPr lang="en-US" altLang="en-US" sz="2800" dirty="0" smtClean="0"/>
              <a:t>Actual versus Expected – Adverse</a:t>
            </a:r>
            <a:endParaRPr lang="en-US" altLang="en-US" sz="2800" dirty="0"/>
          </a:p>
        </p:txBody>
      </p:sp>
      <p:sp>
        <p:nvSpPr>
          <p:cNvPr id="8"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19</a:t>
            </a:fld>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1433513"/>
            <a:ext cx="569595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228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228600"/>
            <a:ext cx="8229600" cy="1736725"/>
          </a:xfrm>
        </p:spPr>
        <p:txBody>
          <a:bodyPr/>
          <a:lstStyle/>
          <a:p>
            <a:pPr algn="ctr"/>
            <a:r>
              <a:rPr lang="en-US" sz="4800" dirty="0" smtClean="0"/>
              <a:t>Actuarial Disclosure</a:t>
            </a:r>
            <a:endParaRPr lang="en-US" sz="4800" dirty="0" smtClean="0"/>
          </a:p>
        </p:txBody>
      </p:sp>
      <p:sp>
        <p:nvSpPr>
          <p:cNvPr id="5" name="Content Placeholder 2"/>
          <p:cNvSpPr txBox="1">
            <a:spLocks/>
          </p:cNvSpPr>
          <p:nvPr/>
        </p:nvSpPr>
        <p:spPr bwMode="auto">
          <a:xfrm>
            <a:off x="914400" y="1447800"/>
            <a:ext cx="7772400" cy="462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0" indent="0" algn="ctr" rtl="0" fontAlgn="base">
              <a:spcBef>
                <a:spcPct val="20000"/>
              </a:spcBef>
              <a:spcAft>
                <a:spcPct val="0"/>
              </a:spcAft>
              <a:buClr>
                <a:schemeClr val="tx2"/>
              </a:buClr>
              <a:buFontTx/>
              <a:buNone/>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algn="just"/>
            <a:r>
              <a:rPr lang="en-US" altLang="en-US" sz="1200" b="1" dirty="0"/>
              <a:t>Numbers are fun. They make the world go around.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Numbers are fun. They make the world go around.</a:t>
            </a:r>
            <a:r>
              <a:rPr lang="en-US" altLang="en-US" sz="1200" b="1" dirty="0" smtClean="0"/>
              <a:t> </a:t>
            </a:r>
            <a:r>
              <a:rPr lang="en-US" altLang="en-US" sz="1200" b="1" dirty="0"/>
              <a:t>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Numbers are fun. They make the world go around. </a:t>
            </a:r>
            <a:r>
              <a:rPr lang="en-US" altLang="en-US" sz="1200" b="1" dirty="0" smtClean="0"/>
              <a:t>I </a:t>
            </a:r>
            <a:r>
              <a:rPr lang="en-US" altLang="en-US" sz="1200" b="1" dirty="0"/>
              <a:t>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I know you think you understand what you thought I said. But I'm not sure you realize that what you heard is not what I meant.  Numbers are fun. They make the world go around. I </a:t>
            </a:r>
            <a:r>
              <a:rPr lang="en-US" altLang="en-US" sz="1200" b="1" dirty="0" smtClean="0"/>
              <a:t>know you think </a:t>
            </a:r>
            <a:endParaRPr lang="en-US" altLang="en-US" sz="1200" b="1"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2</a:t>
            </a:fld>
            <a:endParaRPr lang="en-US" dirty="0"/>
          </a:p>
        </p:txBody>
      </p:sp>
    </p:spTree>
    <p:extLst>
      <p:ext uri="{BB962C8B-B14F-4D97-AF65-F5344CB8AC3E}">
        <p14:creationId xmlns:p14="http://schemas.microsoft.com/office/powerpoint/2010/main" val="555616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5572125"/>
            <a:ext cx="9144000" cy="1285875"/>
            <a:chOff x="0" y="5572125"/>
            <a:chExt cx="9144000" cy="1285875"/>
          </a:xfrm>
        </p:grpSpPr>
        <p:pic>
          <p:nvPicPr>
            <p:cNvPr id="15" name="Picture 14" descr="G:\Information Services\Portal Admin\Misc Images\Logos &amp; Banners\FinalFooterCollat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5762" name="Rectangle 2"/>
          <p:cNvSpPr>
            <a:spLocks noGrp="1" noChangeArrowheads="1"/>
          </p:cNvSpPr>
          <p:nvPr>
            <p:ph type="title"/>
          </p:nvPr>
        </p:nvSpPr>
        <p:spPr/>
        <p:txBody>
          <a:bodyPr>
            <a:normAutofit/>
          </a:bodyPr>
          <a:lstStyle/>
          <a:p>
            <a:r>
              <a:rPr lang="en-US" altLang="en-US" sz="2800" dirty="0" smtClean="0"/>
              <a:t>Actual versus Expected – Favorable</a:t>
            </a:r>
            <a:endParaRPr lang="en-US" altLang="en-US" sz="2800" dirty="0"/>
          </a:p>
        </p:txBody>
      </p:sp>
      <p:pic>
        <p:nvPicPr>
          <p:cNvPr id="7" name="Picture 2" descr="fluffy kitty">
            <a:hlinkClick r:id="rId4"/>
          </p:cNvPr>
          <p:cNvPicPr>
            <a:picLocks noChangeAspect="1" noChangeArrowheads="1"/>
          </p:cNvPicPr>
          <p:nvPr/>
        </p:nvPicPr>
        <p:blipFill>
          <a:blip r:embed="rId5" cstate="print"/>
          <a:srcRect/>
          <a:stretch>
            <a:fillRect/>
          </a:stretch>
        </p:blipFill>
        <p:spPr bwMode="auto">
          <a:xfrm>
            <a:off x="2362200" y="1219200"/>
            <a:ext cx="4457700" cy="5143500"/>
          </a:xfrm>
          <a:prstGeom prst="rect">
            <a:avLst/>
          </a:prstGeom>
          <a:noFill/>
        </p:spPr>
      </p:pic>
      <p:sp>
        <p:nvSpPr>
          <p:cNvPr id="8"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20</a:t>
            </a:fld>
            <a:endParaRPr lang="en-US" dirty="0"/>
          </a:p>
        </p:txBody>
      </p:sp>
    </p:spTree>
    <p:extLst>
      <p:ext uri="{BB962C8B-B14F-4D97-AF65-F5344CB8AC3E}">
        <p14:creationId xmlns:p14="http://schemas.microsoft.com/office/powerpoint/2010/main" val="382057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5572125"/>
            <a:ext cx="9144000" cy="1285875"/>
            <a:chOff x="0" y="5572125"/>
            <a:chExt cx="9144000" cy="1285875"/>
          </a:xfrm>
        </p:grpSpPr>
        <p:pic>
          <p:nvPicPr>
            <p:cNvPr id="15" name="Picture 14" descr="G:\Information Services\Portal Admin\Misc Images\Logos &amp; Banners\FinalFooterCollat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5762" name="Rectangle 2"/>
          <p:cNvSpPr>
            <a:spLocks noGrp="1" noChangeArrowheads="1"/>
          </p:cNvSpPr>
          <p:nvPr>
            <p:ph type="title"/>
          </p:nvPr>
        </p:nvSpPr>
        <p:spPr/>
        <p:txBody>
          <a:bodyPr>
            <a:normAutofit/>
          </a:bodyPr>
          <a:lstStyle/>
          <a:p>
            <a:r>
              <a:rPr lang="en-US" altLang="en-US" sz="2800" dirty="0" smtClean="0"/>
              <a:t>Actual vs Expected – Adverse</a:t>
            </a:r>
            <a:endParaRPr lang="en-US" altLang="en-US" sz="2800" dirty="0"/>
          </a:p>
        </p:txBody>
      </p:sp>
      <p:pic>
        <p:nvPicPr>
          <p:cNvPr id="7" name="Picture 2" descr="http://www.heatcycles.com/Funny_Stuff/Images/Cat%20Sniper.jpg"/>
          <p:cNvPicPr>
            <a:picLocks noChangeAspect="1" noChangeArrowheads="1"/>
          </p:cNvPicPr>
          <p:nvPr/>
        </p:nvPicPr>
        <p:blipFill>
          <a:blip r:embed="rId4" cstate="print"/>
          <a:srcRect/>
          <a:stretch>
            <a:fillRect/>
          </a:stretch>
        </p:blipFill>
        <p:spPr bwMode="auto">
          <a:xfrm>
            <a:off x="1828800" y="1295400"/>
            <a:ext cx="5334000" cy="4743450"/>
          </a:xfrm>
          <a:prstGeom prst="rect">
            <a:avLst/>
          </a:prstGeom>
          <a:noFill/>
        </p:spPr>
      </p:pic>
      <p:sp>
        <p:nvSpPr>
          <p:cNvPr id="8"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21</a:t>
            </a:fld>
            <a:endParaRPr lang="en-US" dirty="0"/>
          </a:p>
        </p:txBody>
      </p:sp>
    </p:spTree>
    <p:extLst>
      <p:ext uri="{BB962C8B-B14F-4D97-AF65-F5344CB8AC3E}">
        <p14:creationId xmlns:p14="http://schemas.microsoft.com/office/powerpoint/2010/main" val="626036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0"/>
            <a:ext cx="8229600" cy="1143000"/>
          </a:xfrm>
        </p:spPr>
        <p:txBody>
          <a:bodyPr>
            <a:normAutofit/>
          </a:bodyPr>
          <a:lstStyle/>
          <a:p>
            <a:r>
              <a:rPr lang="en-US" sz="3200" dirty="0" smtClean="0"/>
              <a:t>Actual versus </a:t>
            </a:r>
            <a:r>
              <a:rPr lang="en-US" sz="3200" dirty="0" smtClean="0"/>
              <a:t>Expected</a:t>
            </a:r>
            <a:endParaRPr lang="en-US" sz="3200" dirty="0" smtClean="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385022727"/>
              </p:ext>
            </p:extLst>
          </p:nvPr>
        </p:nvGraphicFramePr>
        <p:xfrm>
          <a:off x="1565736" y="1219200"/>
          <a:ext cx="6054264" cy="4450277"/>
        </p:xfrm>
        <a:graphic>
          <a:graphicData uri="http://schemas.openxmlformats.org/presentationml/2006/ole">
            <mc:AlternateContent xmlns:mc="http://schemas.openxmlformats.org/markup-compatibility/2006">
              <mc:Choice xmlns:v="urn:schemas-microsoft-com:vml" Requires="v">
                <p:oleObj spid="_x0000_s25613" name="Worksheet" r:id="rId4" imgW="3667237" imgH="2695472" progId="Excel.Sheet.12">
                  <p:embed/>
                </p:oleObj>
              </mc:Choice>
              <mc:Fallback>
                <p:oleObj name="Worksheet" r:id="rId4" imgW="3667237" imgH="2695472" progId="Excel.Sheet.12">
                  <p:embed/>
                  <p:pic>
                    <p:nvPicPr>
                      <p:cNvPr id="0" name=""/>
                      <p:cNvPicPr/>
                      <p:nvPr/>
                    </p:nvPicPr>
                    <p:blipFill>
                      <a:blip r:embed="rId5"/>
                      <a:stretch>
                        <a:fillRect/>
                      </a:stretch>
                    </p:blipFill>
                    <p:spPr>
                      <a:xfrm>
                        <a:off x="1565736" y="1219200"/>
                        <a:ext cx="6054264" cy="4450277"/>
                      </a:xfrm>
                      <a:prstGeom prst="rect">
                        <a:avLst/>
                      </a:prstGeom>
                    </p:spPr>
                  </p:pic>
                </p:oleObj>
              </mc:Fallback>
            </mc:AlternateContent>
          </a:graphicData>
        </a:graphic>
      </p:graphicFrame>
      <p:sp>
        <p:nvSpPr>
          <p:cNvPr id="5"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22</a:t>
            </a:fld>
            <a:endParaRPr lang="en-US" dirty="0"/>
          </a:p>
        </p:txBody>
      </p:sp>
    </p:spTree>
    <p:extLst>
      <p:ext uri="{BB962C8B-B14F-4D97-AF65-F5344CB8AC3E}">
        <p14:creationId xmlns:p14="http://schemas.microsoft.com/office/powerpoint/2010/main" val="2870766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76200" y="76200"/>
            <a:ext cx="8991600" cy="1143000"/>
          </a:xfrm>
        </p:spPr>
        <p:txBody>
          <a:bodyPr>
            <a:normAutofit/>
          </a:bodyPr>
          <a:lstStyle/>
          <a:p>
            <a:r>
              <a:rPr lang="en-US" sz="3200" dirty="0" smtClean="0"/>
              <a:t>Selected Ultimate Loss and </a:t>
            </a:r>
            <a:r>
              <a:rPr lang="en-US" sz="3200" dirty="0" smtClean="0"/>
              <a:t>ALAE</a:t>
            </a:r>
            <a:endParaRPr lang="en-US" sz="3200" dirty="0" smtClean="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97275187"/>
              </p:ext>
            </p:extLst>
          </p:nvPr>
        </p:nvGraphicFramePr>
        <p:xfrm>
          <a:off x="914400" y="1447800"/>
          <a:ext cx="7396385" cy="4114800"/>
        </p:xfrm>
        <a:graphic>
          <a:graphicData uri="http://schemas.openxmlformats.org/presentationml/2006/ole">
            <mc:AlternateContent xmlns:mc="http://schemas.openxmlformats.org/markup-compatibility/2006">
              <mc:Choice xmlns:v="urn:schemas-microsoft-com:vml" Requires="v">
                <p:oleObj spid="_x0000_s18472" name="Worksheet" r:id="rId4" imgW="5495996" imgH="3057538" progId="Excel.Sheet.12">
                  <p:embed/>
                </p:oleObj>
              </mc:Choice>
              <mc:Fallback>
                <p:oleObj name="Worksheet" r:id="rId4" imgW="5495996" imgH="3057538" progId="Excel.Sheet.12">
                  <p:embed/>
                  <p:pic>
                    <p:nvPicPr>
                      <p:cNvPr id="0" name=""/>
                      <p:cNvPicPr/>
                      <p:nvPr/>
                    </p:nvPicPr>
                    <p:blipFill>
                      <a:blip r:embed="rId5"/>
                      <a:stretch>
                        <a:fillRect/>
                      </a:stretch>
                    </p:blipFill>
                    <p:spPr>
                      <a:xfrm>
                        <a:off x="914400" y="1447800"/>
                        <a:ext cx="7396385" cy="4114800"/>
                      </a:xfrm>
                      <a:prstGeom prst="rect">
                        <a:avLst/>
                      </a:prstGeom>
                    </p:spPr>
                  </p:pic>
                </p:oleObj>
              </mc:Fallback>
            </mc:AlternateContent>
          </a:graphicData>
        </a:graphic>
      </p:graphicFrame>
      <p:sp>
        <p:nvSpPr>
          <p:cNvPr id="5"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23</a:t>
            </a:fld>
            <a:endParaRPr lang="en-US" dirty="0"/>
          </a:p>
        </p:txBody>
      </p:sp>
    </p:spTree>
    <p:extLst>
      <p:ext uri="{BB962C8B-B14F-4D97-AF65-F5344CB8AC3E}">
        <p14:creationId xmlns:p14="http://schemas.microsoft.com/office/powerpoint/2010/main" val="2603436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76200" y="0"/>
            <a:ext cx="8991600" cy="1143000"/>
          </a:xfrm>
        </p:spPr>
        <p:txBody>
          <a:bodyPr>
            <a:normAutofit/>
          </a:bodyPr>
          <a:lstStyle/>
          <a:p>
            <a:r>
              <a:rPr lang="en-US" sz="3200" dirty="0" smtClean="0"/>
              <a:t>Case Reserves vs IBNR Reserves</a:t>
            </a:r>
            <a:endParaRPr lang="en-US" sz="3200" dirty="0" smtClean="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174727394"/>
              </p:ext>
            </p:extLst>
          </p:nvPr>
        </p:nvGraphicFramePr>
        <p:xfrm>
          <a:off x="2133600" y="1447800"/>
          <a:ext cx="4935537" cy="4114800"/>
        </p:xfrm>
        <a:graphic>
          <a:graphicData uri="http://schemas.openxmlformats.org/presentationml/2006/ole">
            <mc:AlternateContent xmlns:mc="http://schemas.openxmlformats.org/markup-compatibility/2006">
              <mc:Choice xmlns:v="urn:schemas-microsoft-com:vml" Requires="v">
                <p:oleObj spid="_x0000_s20507" name="Worksheet" r:id="rId4" imgW="3667147" imgH="3057538" progId="Excel.Sheet.12">
                  <p:embed/>
                </p:oleObj>
              </mc:Choice>
              <mc:Fallback>
                <p:oleObj name="Worksheet" r:id="rId4" imgW="3667147" imgH="3057538" progId="Excel.Sheet.12">
                  <p:embed/>
                  <p:pic>
                    <p:nvPicPr>
                      <p:cNvPr id="0" name=""/>
                      <p:cNvPicPr/>
                      <p:nvPr/>
                    </p:nvPicPr>
                    <p:blipFill>
                      <a:blip r:embed="rId5"/>
                      <a:stretch>
                        <a:fillRect/>
                      </a:stretch>
                    </p:blipFill>
                    <p:spPr>
                      <a:xfrm>
                        <a:off x="2133600" y="1447800"/>
                        <a:ext cx="4935537" cy="4114800"/>
                      </a:xfrm>
                      <a:prstGeom prst="rect">
                        <a:avLst/>
                      </a:prstGeom>
                    </p:spPr>
                  </p:pic>
                </p:oleObj>
              </mc:Fallback>
            </mc:AlternateContent>
          </a:graphicData>
        </a:graphic>
      </p:graphicFrame>
      <p:sp>
        <p:nvSpPr>
          <p:cNvPr id="5"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24</a:t>
            </a:fld>
            <a:endParaRPr lang="en-US" dirty="0"/>
          </a:p>
        </p:txBody>
      </p:sp>
    </p:spTree>
    <p:extLst>
      <p:ext uri="{BB962C8B-B14F-4D97-AF65-F5344CB8AC3E}">
        <p14:creationId xmlns:p14="http://schemas.microsoft.com/office/powerpoint/2010/main" val="2450703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0"/>
            <a:ext cx="8229600" cy="1143000"/>
          </a:xfrm>
        </p:spPr>
        <p:txBody>
          <a:bodyPr>
            <a:normAutofit/>
          </a:bodyPr>
          <a:lstStyle/>
          <a:p>
            <a:r>
              <a:rPr lang="en-US" sz="3200" dirty="0" smtClean="0"/>
              <a:t>Outstanding </a:t>
            </a:r>
            <a:r>
              <a:rPr lang="en-US" sz="3200" dirty="0" smtClean="0"/>
              <a:t>Liabilities</a:t>
            </a:r>
            <a:endParaRPr lang="en-US" sz="3200" dirty="0" smtClean="0"/>
          </a:p>
        </p:txBody>
      </p:sp>
      <p:sp>
        <p:nvSpPr>
          <p:cNvPr id="27652" name="Text Box 3"/>
          <p:cNvSpPr txBox="1">
            <a:spLocks noChangeArrowheads="1"/>
          </p:cNvSpPr>
          <p:nvPr/>
        </p:nvSpPr>
        <p:spPr bwMode="auto">
          <a:xfrm>
            <a:off x="533400" y="5334000"/>
            <a:ext cx="632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Zurich BT"/>
              </a:defRPr>
            </a:lvl1pPr>
            <a:lvl2pPr marL="742950" indent="-285750" eaLnBrk="0" hangingPunct="0">
              <a:defRPr sz="2000">
                <a:solidFill>
                  <a:schemeClr val="tx1"/>
                </a:solidFill>
                <a:latin typeface="Zurich BT"/>
              </a:defRPr>
            </a:lvl2pPr>
            <a:lvl3pPr marL="1143000" indent="-228600" eaLnBrk="0" hangingPunct="0">
              <a:defRPr sz="2000">
                <a:solidFill>
                  <a:schemeClr val="tx1"/>
                </a:solidFill>
                <a:latin typeface="Zurich BT"/>
              </a:defRPr>
            </a:lvl3pPr>
            <a:lvl4pPr marL="1600200" indent="-228600" eaLnBrk="0" hangingPunct="0">
              <a:defRPr sz="2000">
                <a:solidFill>
                  <a:schemeClr val="tx1"/>
                </a:solidFill>
                <a:latin typeface="Zurich BT"/>
              </a:defRPr>
            </a:lvl4pPr>
            <a:lvl5pPr marL="2057400" indent="-228600" eaLnBrk="0" hangingPunct="0">
              <a:defRPr sz="2000">
                <a:solidFill>
                  <a:schemeClr val="tx1"/>
                </a:solidFill>
                <a:latin typeface="Zurich BT"/>
              </a:defRPr>
            </a:lvl5pPr>
            <a:lvl6pPr marL="2514600" indent="-228600" eaLnBrk="0" fontAlgn="base" hangingPunct="0">
              <a:spcBef>
                <a:spcPct val="0"/>
              </a:spcBef>
              <a:spcAft>
                <a:spcPct val="0"/>
              </a:spcAft>
              <a:defRPr sz="2000">
                <a:solidFill>
                  <a:schemeClr val="tx1"/>
                </a:solidFill>
                <a:latin typeface="Zurich BT"/>
              </a:defRPr>
            </a:lvl6pPr>
            <a:lvl7pPr marL="2971800" indent="-228600" eaLnBrk="0" fontAlgn="base" hangingPunct="0">
              <a:spcBef>
                <a:spcPct val="0"/>
              </a:spcBef>
              <a:spcAft>
                <a:spcPct val="0"/>
              </a:spcAft>
              <a:defRPr sz="2000">
                <a:solidFill>
                  <a:schemeClr val="tx1"/>
                </a:solidFill>
                <a:latin typeface="Zurich BT"/>
              </a:defRPr>
            </a:lvl7pPr>
            <a:lvl8pPr marL="3429000" indent="-228600" eaLnBrk="0" fontAlgn="base" hangingPunct="0">
              <a:spcBef>
                <a:spcPct val="0"/>
              </a:spcBef>
              <a:spcAft>
                <a:spcPct val="0"/>
              </a:spcAft>
              <a:defRPr sz="2000">
                <a:solidFill>
                  <a:schemeClr val="tx1"/>
                </a:solidFill>
                <a:latin typeface="Zurich BT"/>
              </a:defRPr>
            </a:lvl8pPr>
            <a:lvl9pPr marL="3886200" indent="-228600" eaLnBrk="0" fontAlgn="base" hangingPunct="0">
              <a:spcBef>
                <a:spcPct val="0"/>
              </a:spcBef>
              <a:spcAft>
                <a:spcPct val="0"/>
              </a:spcAft>
              <a:defRPr sz="2000">
                <a:solidFill>
                  <a:schemeClr val="tx1"/>
                </a:solidFill>
                <a:latin typeface="Zurich BT"/>
              </a:defRPr>
            </a:lvl9pPr>
          </a:lstStyle>
          <a:p>
            <a:pPr>
              <a:spcBef>
                <a:spcPct val="50000"/>
              </a:spcBef>
            </a:pPr>
            <a:r>
              <a:rPr lang="en-US" sz="1200" dirty="0">
                <a:latin typeface="Arial" pitchFamily="34" charset="0"/>
              </a:rPr>
              <a:t>Investment Income assumes </a:t>
            </a:r>
            <a:r>
              <a:rPr lang="en-US" sz="1200" dirty="0" smtClean="0">
                <a:latin typeface="Arial" pitchFamily="34" charset="0"/>
              </a:rPr>
              <a:t>1.5% </a:t>
            </a:r>
            <a:r>
              <a:rPr lang="en-US" sz="1200" dirty="0">
                <a:latin typeface="Arial" pitchFamily="34" charset="0"/>
              </a:rPr>
              <a:t>annual rate of return</a:t>
            </a:r>
            <a:r>
              <a:rPr lang="en-US" sz="1200" dirty="0" smtClean="0">
                <a:latin typeface="Arial" pitchFamily="34" charset="0"/>
              </a:rPr>
              <a:t>.</a:t>
            </a:r>
          </a:p>
          <a:p>
            <a:r>
              <a:rPr lang="en-US" sz="1200" dirty="0" smtClean="0">
                <a:latin typeface="Arial" pitchFamily="34" charset="0"/>
              </a:rPr>
              <a:t>Pool limit is $250K.</a:t>
            </a:r>
            <a:endParaRPr lang="en-US" sz="1200" dirty="0">
              <a:latin typeface="Arial" pitchFamily="34" charset="0"/>
            </a:endParaRPr>
          </a:p>
        </p:txBody>
      </p:sp>
      <p:grpSp>
        <p:nvGrpSpPr>
          <p:cNvPr id="27653" name="Group 4"/>
          <p:cNvGrpSpPr>
            <a:grpSpLocks/>
          </p:cNvGrpSpPr>
          <p:nvPr/>
        </p:nvGrpSpPr>
        <p:grpSpPr bwMode="auto">
          <a:xfrm>
            <a:off x="2590800" y="3816350"/>
            <a:ext cx="5562600" cy="1517650"/>
            <a:chOff x="2016" y="2925"/>
            <a:chExt cx="3264" cy="956"/>
          </a:xfrm>
        </p:grpSpPr>
        <p:sp>
          <p:nvSpPr>
            <p:cNvPr id="27659" name="Text Box 5"/>
            <p:cNvSpPr txBox="1">
              <a:spLocks noChangeArrowheads="1"/>
            </p:cNvSpPr>
            <p:nvPr/>
          </p:nvSpPr>
          <p:spPr bwMode="auto">
            <a:xfrm>
              <a:off x="2939" y="3551"/>
              <a:ext cx="2341" cy="33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Zurich BT"/>
                </a:defRPr>
              </a:lvl1pPr>
              <a:lvl2pPr marL="742950" indent="-285750" eaLnBrk="0" hangingPunct="0">
                <a:defRPr sz="2000">
                  <a:solidFill>
                    <a:schemeClr val="tx1"/>
                  </a:solidFill>
                  <a:latin typeface="Zurich BT"/>
                </a:defRPr>
              </a:lvl2pPr>
              <a:lvl3pPr marL="1143000" indent="-228600" eaLnBrk="0" hangingPunct="0">
                <a:defRPr sz="2000">
                  <a:solidFill>
                    <a:schemeClr val="tx1"/>
                  </a:solidFill>
                  <a:latin typeface="Zurich BT"/>
                </a:defRPr>
              </a:lvl3pPr>
              <a:lvl4pPr marL="1600200" indent="-228600" eaLnBrk="0" hangingPunct="0">
                <a:defRPr sz="2000">
                  <a:solidFill>
                    <a:schemeClr val="tx1"/>
                  </a:solidFill>
                  <a:latin typeface="Zurich BT"/>
                </a:defRPr>
              </a:lvl4pPr>
              <a:lvl5pPr marL="2057400" indent="-228600" eaLnBrk="0" hangingPunct="0">
                <a:defRPr sz="2000">
                  <a:solidFill>
                    <a:schemeClr val="tx1"/>
                  </a:solidFill>
                  <a:latin typeface="Zurich BT"/>
                </a:defRPr>
              </a:lvl5pPr>
              <a:lvl6pPr marL="2514600" indent="-228600" eaLnBrk="0" fontAlgn="base" hangingPunct="0">
                <a:spcBef>
                  <a:spcPct val="0"/>
                </a:spcBef>
                <a:spcAft>
                  <a:spcPct val="0"/>
                </a:spcAft>
                <a:defRPr sz="2000">
                  <a:solidFill>
                    <a:schemeClr val="tx1"/>
                  </a:solidFill>
                  <a:latin typeface="Zurich BT"/>
                </a:defRPr>
              </a:lvl6pPr>
              <a:lvl7pPr marL="2971800" indent="-228600" eaLnBrk="0" fontAlgn="base" hangingPunct="0">
                <a:spcBef>
                  <a:spcPct val="0"/>
                </a:spcBef>
                <a:spcAft>
                  <a:spcPct val="0"/>
                </a:spcAft>
                <a:defRPr sz="2000">
                  <a:solidFill>
                    <a:schemeClr val="tx1"/>
                  </a:solidFill>
                  <a:latin typeface="Zurich BT"/>
                </a:defRPr>
              </a:lvl7pPr>
              <a:lvl8pPr marL="3429000" indent="-228600" eaLnBrk="0" fontAlgn="base" hangingPunct="0">
                <a:spcBef>
                  <a:spcPct val="0"/>
                </a:spcBef>
                <a:spcAft>
                  <a:spcPct val="0"/>
                </a:spcAft>
                <a:defRPr sz="2000">
                  <a:solidFill>
                    <a:schemeClr val="tx1"/>
                  </a:solidFill>
                  <a:latin typeface="Zurich BT"/>
                </a:defRPr>
              </a:lvl8pPr>
              <a:lvl9pPr marL="3886200" indent="-228600" eaLnBrk="0" fontAlgn="base" hangingPunct="0">
                <a:spcBef>
                  <a:spcPct val="0"/>
                </a:spcBef>
                <a:spcAft>
                  <a:spcPct val="0"/>
                </a:spcAft>
                <a:defRPr sz="2000">
                  <a:solidFill>
                    <a:schemeClr val="tx1"/>
                  </a:solidFill>
                  <a:latin typeface="Zurich BT"/>
                </a:defRPr>
              </a:lvl9pPr>
            </a:lstStyle>
            <a:p>
              <a:pPr>
                <a:spcBef>
                  <a:spcPct val="50000"/>
                </a:spcBef>
              </a:pPr>
              <a:r>
                <a:rPr lang="en-US" sz="1400" dirty="0">
                  <a:latin typeface="Arial" pitchFamily="34" charset="0"/>
                </a:rPr>
                <a:t>Prior Liabilities = </a:t>
              </a:r>
              <a:r>
                <a:rPr lang="en-US" sz="1400" dirty="0" smtClean="0">
                  <a:latin typeface="Arial" pitchFamily="34" charset="0"/>
                </a:rPr>
                <a:t>$3,211,000 (13.0% Increase driven by a 16% increase in case reserves)</a:t>
              </a:r>
              <a:endParaRPr lang="en-US" sz="1400" dirty="0">
                <a:latin typeface="Arial" pitchFamily="34" charset="0"/>
              </a:endParaRPr>
            </a:p>
          </p:txBody>
        </p:sp>
        <p:sp>
          <p:nvSpPr>
            <p:cNvPr id="27660" name="Line 6"/>
            <p:cNvSpPr>
              <a:spLocks noChangeShapeType="1"/>
            </p:cNvSpPr>
            <p:nvPr/>
          </p:nvSpPr>
          <p:spPr bwMode="auto">
            <a:xfrm>
              <a:off x="2016" y="2925"/>
              <a:ext cx="310" cy="72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27661" name="Line 7"/>
            <p:cNvSpPr>
              <a:spLocks noChangeShapeType="1"/>
            </p:cNvSpPr>
            <p:nvPr/>
          </p:nvSpPr>
          <p:spPr bwMode="auto">
            <a:xfrm>
              <a:off x="2326" y="3648"/>
              <a:ext cx="6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1945854275"/>
              </p:ext>
            </p:extLst>
          </p:nvPr>
        </p:nvGraphicFramePr>
        <p:xfrm>
          <a:off x="685800" y="990600"/>
          <a:ext cx="7543798" cy="2796382"/>
        </p:xfrm>
        <a:graphic>
          <a:graphicData uri="http://schemas.openxmlformats.org/drawingml/2006/table">
            <a:tbl>
              <a:tblPr/>
              <a:tblGrid>
                <a:gridCol w="1364111"/>
                <a:gridCol w="948947"/>
                <a:gridCol w="74136"/>
                <a:gridCol w="948947"/>
                <a:gridCol w="74136"/>
                <a:gridCol w="948947"/>
                <a:gridCol w="74136"/>
                <a:gridCol w="948947"/>
                <a:gridCol w="70842"/>
                <a:gridCol w="948947"/>
                <a:gridCol w="74136"/>
                <a:gridCol w="1067566"/>
              </a:tblGrid>
              <a:tr h="349548">
                <a:tc>
                  <a:txBody>
                    <a:bodyPr/>
                    <a:lstStyle/>
                    <a:p>
                      <a:pPr marL="0" marR="0" algn="ctr">
                        <a:spcBef>
                          <a:spcPts val="60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Marginally</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gridSpan="5">
                  <a:txBody>
                    <a:bodyPr/>
                    <a:lstStyle/>
                    <a:p>
                      <a:pPr marL="0" marR="0" algn="ctr">
                        <a:spcBef>
                          <a:spcPts val="600"/>
                        </a:spcBef>
                        <a:spcAft>
                          <a:spcPts val="0"/>
                        </a:spcAft>
                      </a:pPr>
                      <a:r>
                        <a:rPr lang="en-US" sz="1400">
                          <a:solidFill>
                            <a:schemeClr val="tx1"/>
                          </a:solidFill>
                          <a:effectLst/>
                          <a:latin typeface="Arial"/>
                          <a:ea typeface="Times New Roman"/>
                          <a:cs typeface="Arial"/>
                        </a:rPr>
                        <a:t>Recommended Range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49548">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Expected</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Acceptable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Low</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Target</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High</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Conservative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49548">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70%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75%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80%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85%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90%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49548">
                <a:tc>
                  <a:txBody>
                    <a:bodyPr/>
                    <a:lstStyle/>
                    <a:p>
                      <a:pPr marL="0" marR="0" algn="l">
                        <a:spcBef>
                          <a:spcPts val="1000"/>
                        </a:spcBef>
                        <a:spcAft>
                          <a:spcPts val="0"/>
                        </a:spcAft>
                      </a:pPr>
                      <a:r>
                        <a:rPr lang="en-US" sz="1400">
                          <a:solidFill>
                            <a:schemeClr val="tx1"/>
                          </a:solidFill>
                          <a:effectLst/>
                          <a:latin typeface="Arial"/>
                          <a:ea typeface="Times New Roman"/>
                          <a:cs typeface="Arial"/>
                        </a:rPr>
                        <a:t>Loss and ALAE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$3,985,000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$4,435,000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$4,627,000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$4,854,000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$5,129,000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$5,495,000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699095">
                <a:tc>
                  <a:txBody>
                    <a:bodyPr/>
                    <a:lstStyle/>
                    <a:p>
                      <a:pPr marL="0" marR="0" algn="l">
                        <a:spcBef>
                          <a:spcPts val="500"/>
                        </a:spcBef>
                        <a:spcAft>
                          <a:spcPts val="0"/>
                        </a:spcAft>
                      </a:pPr>
                      <a:r>
                        <a:rPr lang="en-US" sz="1400">
                          <a:solidFill>
                            <a:schemeClr val="tx1"/>
                          </a:solidFill>
                          <a:effectLst/>
                          <a:latin typeface="Arial"/>
                          <a:ea typeface="Times New Roman"/>
                          <a:cs typeface="Arial"/>
                        </a:rPr>
                        <a:t>Investment Income Offset</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(355,000)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(395,000)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(412,000)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(432,000)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(457,000)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(490,000)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699095">
                <a:tc>
                  <a:txBody>
                    <a:bodyPr/>
                    <a:lstStyle/>
                    <a:p>
                      <a:pPr marL="0" marR="0" algn="l">
                        <a:spcBef>
                          <a:spcPts val="500"/>
                        </a:spcBef>
                        <a:spcAft>
                          <a:spcPts val="0"/>
                        </a:spcAft>
                      </a:pPr>
                      <a:r>
                        <a:rPr lang="en-US" sz="1400">
                          <a:solidFill>
                            <a:schemeClr val="tx1"/>
                          </a:solidFill>
                          <a:effectLst/>
                          <a:latin typeface="Arial"/>
                          <a:ea typeface="Times New Roman"/>
                          <a:cs typeface="Arial"/>
                        </a:rPr>
                        <a:t>Discounted Loss and ALAE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$3,630,000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$4,040,000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$4,214,000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$4,421,000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$4,672,000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$5,006,000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25</a:t>
            </a:fld>
            <a:endParaRPr lang="en-US" dirty="0"/>
          </a:p>
        </p:txBody>
      </p:sp>
    </p:spTree>
    <p:extLst>
      <p:ext uri="{BB962C8B-B14F-4D97-AF65-F5344CB8AC3E}">
        <p14:creationId xmlns:p14="http://schemas.microsoft.com/office/powerpoint/2010/main" val="1207961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0"/>
            <a:ext cx="9143999" cy="1143000"/>
          </a:xfrm>
        </p:spPr>
        <p:txBody>
          <a:bodyPr>
            <a:normAutofit/>
          </a:bodyPr>
          <a:lstStyle/>
          <a:p>
            <a:r>
              <a:rPr lang="en-US" sz="2800" dirty="0" smtClean="0"/>
              <a:t>Outstanding </a:t>
            </a:r>
            <a:r>
              <a:rPr lang="en-US" sz="2800" dirty="0" smtClean="0"/>
              <a:t>Liabilities</a:t>
            </a:r>
            <a:r>
              <a:rPr lang="en-US" sz="2800" dirty="0" smtClean="0"/>
              <a:t/>
            </a:r>
            <a:br>
              <a:rPr lang="en-US" sz="2800" dirty="0" smtClean="0"/>
            </a:br>
            <a:r>
              <a:rPr lang="en-US" sz="2800" dirty="0" smtClean="0"/>
              <a:t>Banking Layer</a:t>
            </a:r>
          </a:p>
        </p:txBody>
      </p:sp>
      <p:sp>
        <p:nvSpPr>
          <p:cNvPr id="28676" name="Text Box 3"/>
          <p:cNvSpPr txBox="1">
            <a:spLocks noChangeArrowheads="1"/>
          </p:cNvSpPr>
          <p:nvPr/>
        </p:nvSpPr>
        <p:spPr bwMode="auto">
          <a:xfrm>
            <a:off x="460375" y="5334000"/>
            <a:ext cx="632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Zurich BT"/>
              </a:defRPr>
            </a:lvl1pPr>
            <a:lvl2pPr marL="742950" indent="-285750" eaLnBrk="0" hangingPunct="0">
              <a:defRPr sz="2000">
                <a:solidFill>
                  <a:schemeClr val="tx1"/>
                </a:solidFill>
                <a:latin typeface="Zurich BT"/>
              </a:defRPr>
            </a:lvl2pPr>
            <a:lvl3pPr marL="1143000" indent="-228600" eaLnBrk="0" hangingPunct="0">
              <a:defRPr sz="2000">
                <a:solidFill>
                  <a:schemeClr val="tx1"/>
                </a:solidFill>
                <a:latin typeface="Zurich BT"/>
              </a:defRPr>
            </a:lvl3pPr>
            <a:lvl4pPr marL="1600200" indent="-228600" eaLnBrk="0" hangingPunct="0">
              <a:defRPr sz="2000">
                <a:solidFill>
                  <a:schemeClr val="tx1"/>
                </a:solidFill>
                <a:latin typeface="Zurich BT"/>
              </a:defRPr>
            </a:lvl4pPr>
            <a:lvl5pPr marL="2057400" indent="-228600" eaLnBrk="0" hangingPunct="0">
              <a:defRPr sz="2000">
                <a:solidFill>
                  <a:schemeClr val="tx1"/>
                </a:solidFill>
                <a:latin typeface="Zurich BT"/>
              </a:defRPr>
            </a:lvl5pPr>
            <a:lvl6pPr marL="2514600" indent="-228600" eaLnBrk="0" fontAlgn="base" hangingPunct="0">
              <a:spcBef>
                <a:spcPct val="0"/>
              </a:spcBef>
              <a:spcAft>
                <a:spcPct val="0"/>
              </a:spcAft>
              <a:defRPr sz="2000">
                <a:solidFill>
                  <a:schemeClr val="tx1"/>
                </a:solidFill>
                <a:latin typeface="Zurich BT"/>
              </a:defRPr>
            </a:lvl6pPr>
            <a:lvl7pPr marL="2971800" indent="-228600" eaLnBrk="0" fontAlgn="base" hangingPunct="0">
              <a:spcBef>
                <a:spcPct val="0"/>
              </a:spcBef>
              <a:spcAft>
                <a:spcPct val="0"/>
              </a:spcAft>
              <a:defRPr sz="2000">
                <a:solidFill>
                  <a:schemeClr val="tx1"/>
                </a:solidFill>
                <a:latin typeface="Zurich BT"/>
              </a:defRPr>
            </a:lvl7pPr>
            <a:lvl8pPr marL="3429000" indent="-228600" eaLnBrk="0" fontAlgn="base" hangingPunct="0">
              <a:spcBef>
                <a:spcPct val="0"/>
              </a:spcBef>
              <a:spcAft>
                <a:spcPct val="0"/>
              </a:spcAft>
              <a:defRPr sz="2000">
                <a:solidFill>
                  <a:schemeClr val="tx1"/>
                </a:solidFill>
                <a:latin typeface="Zurich BT"/>
              </a:defRPr>
            </a:lvl8pPr>
            <a:lvl9pPr marL="3886200" indent="-228600" eaLnBrk="0" fontAlgn="base" hangingPunct="0">
              <a:spcBef>
                <a:spcPct val="0"/>
              </a:spcBef>
              <a:spcAft>
                <a:spcPct val="0"/>
              </a:spcAft>
              <a:defRPr sz="2000">
                <a:solidFill>
                  <a:schemeClr val="tx1"/>
                </a:solidFill>
                <a:latin typeface="Zurich BT"/>
              </a:defRPr>
            </a:lvl9pPr>
          </a:lstStyle>
          <a:p>
            <a:pPr>
              <a:spcBef>
                <a:spcPct val="50000"/>
              </a:spcBef>
            </a:pPr>
            <a:r>
              <a:rPr lang="en-US" sz="1200" dirty="0">
                <a:latin typeface="Arial" pitchFamily="34" charset="0"/>
              </a:rPr>
              <a:t>Investment Income assumes </a:t>
            </a:r>
            <a:r>
              <a:rPr lang="en-US" sz="1200" dirty="0" smtClean="0">
                <a:latin typeface="Arial" pitchFamily="34" charset="0"/>
              </a:rPr>
              <a:t>1.5% </a:t>
            </a:r>
            <a:r>
              <a:rPr lang="en-US" sz="1200" dirty="0">
                <a:latin typeface="Arial" pitchFamily="34" charset="0"/>
              </a:rPr>
              <a:t>annual rate of return.</a:t>
            </a:r>
            <a:br>
              <a:rPr lang="en-US" sz="1200" dirty="0">
                <a:latin typeface="Arial" pitchFamily="34" charset="0"/>
              </a:rPr>
            </a:br>
            <a:r>
              <a:rPr lang="en-US" sz="1200" dirty="0">
                <a:latin typeface="Arial" pitchFamily="34" charset="0"/>
              </a:rPr>
              <a:t>Banking Layer is $0 to </a:t>
            </a:r>
            <a:r>
              <a:rPr lang="en-US" sz="1200" dirty="0" smtClean="0">
                <a:latin typeface="Arial" pitchFamily="34" charset="0"/>
              </a:rPr>
              <a:t>$25K</a:t>
            </a:r>
            <a:r>
              <a:rPr lang="en-US" sz="1200" dirty="0">
                <a:latin typeface="Arial" pitchFamily="34" charset="0"/>
              </a:rPr>
              <a:t>.</a:t>
            </a:r>
          </a:p>
        </p:txBody>
      </p:sp>
      <p:grpSp>
        <p:nvGrpSpPr>
          <p:cNvPr id="28677" name="Group 4"/>
          <p:cNvGrpSpPr>
            <a:grpSpLocks/>
          </p:cNvGrpSpPr>
          <p:nvPr/>
        </p:nvGrpSpPr>
        <p:grpSpPr bwMode="auto">
          <a:xfrm>
            <a:off x="2698750" y="3811587"/>
            <a:ext cx="5607050" cy="1217613"/>
            <a:chOff x="1990" y="2978"/>
            <a:chExt cx="3290" cy="767"/>
          </a:xfrm>
        </p:grpSpPr>
        <p:sp>
          <p:nvSpPr>
            <p:cNvPr id="28683" name="Text Box 5"/>
            <p:cNvSpPr txBox="1">
              <a:spLocks noChangeArrowheads="1"/>
            </p:cNvSpPr>
            <p:nvPr/>
          </p:nvSpPr>
          <p:spPr bwMode="auto">
            <a:xfrm>
              <a:off x="2928" y="3551"/>
              <a:ext cx="2352" cy="19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Zurich BT"/>
                </a:defRPr>
              </a:lvl1pPr>
              <a:lvl2pPr marL="742950" indent="-285750" eaLnBrk="0" hangingPunct="0">
                <a:defRPr sz="2000">
                  <a:solidFill>
                    <a:schemeClr val="tx1"/>
                  </a:solidFill>
                  <a:latin typeface="Zurich BT"/>
                </a:defRPr>
              </a:lvl2pPr>
              <a:lvl3pPr marL="1143000" indent="-228600" eaLnBrk="0" hangingPunct="0">
                <a:defRPr sz="2000">
                  <a:solidFill>
                    <a:schemeClr val="tx1"/>
                  </a:solidFill>
                  <a:latin typeface="Zurich BT"/>
                </a:defRPr>
              </a:lvl3pPr>
              <a:lvl4pPr marL="1600200" indent="-228600" eaLnBrk="0" hangingPunct="0">
                <a:defRPr sz="2000">
                  <a:solidFill>
                    <a:schemeClr val="tx1"/>
                  </a:solidFill>
                  <a:latin typeface="Zurich BT"/>
                </a:defRPr>
              </a:lvl4pPr>
              <a:lvl5pPr marL="2057400" indent="-228600" eaLnBrk="0" hangingPunct="0">
                <a:defRPr sz="2000">
                  <a:solidFill>
                    <a:schemeClr val="tx1"/>
                  </a:solidFill>
                  <a:latin typeface="Zurich BT"/>
                </a:defRPr>
              </a:lvl5pPr>
              <a:lvl6pPr marL="2514600" indent="-228600" eaLnBrk="0" fontAlgn="base" hangingPunct="0">
                <a:spcBef>
                  <a:spcPct val="0"/>
                </a:spcBef>
                <a:spcAft>
                  <a:spcPct val="0"/>
                </a:spcAft>
                <a:defRPr sz="2000">
                  <a:solidFill>
                    <a:schemeClr val="tx1"/>
                  </a:solidFill>
                  <a:latin typeface="Zurich BT"/>
                </a:defRPr>
              </a:lvl6pPr>
              <a:lvl7pPr marL="2971800" indent="-228600" eaLnBrk="0" fontAlgn="base" hangingPunct="0">
                <a:spcBef>
                  <a:spcPct val="0"/>
                </a:spcBef>
                <a:spcAft>
                  <a:spcPct val="0"/>
                </a:spcAft>
                <a:defRPr sz="2000">
                  <a:solidFill>
                    <a:schemeClr val="tx1"/>
                  </a:solidFill>
                  <a:latin typeface="Zurich BT"/>
                </a:defRPr>
              </a:lvl7pPr>
              <a:lvl8pPr marL="3429000" indent="-228600" eaLnBrk="0" fontAlgn="base" hangingPunct="0">
                <a:spcBef>
                  <a:spcPct val="0"/>
                </a:spcBef>
                <a:spcAft>
                  <a:spcPct val="0"/>
                </a:spcAft>
                <a:defRPr sz="2000">
                  <a:solidFill>
                    <a:schemeClr val="tx1"/>
                  </a:solidFill>
                  <a:latin typeface="Zurich BT"/>
                </a:defRPr>
              </a:lvl8pPr>
              <a:lvl9pPr marL="3886200" indent="-228600" eaLnBrk="0" fontAlgn="base" hangingPunct="0">
                <a:spcBef>
                  <a:spcPct val="0"/>
                </a:spcBef>
                <a:spcAft>
                  <a:spcPct val="0"/>
                </a:spcAft>
                <a:defRPr sz="2000">
                  <a:solidFill>
                    <a:schemeClr val="tx1"/>
                  </a:solidFill>
                  <a:latin typeface="Zurich BT"/>
                </a:defRPr>
              </a:lvl9pPr>
            </a:lstStyle>
            <a:p>
              <a:pPr>
                <a:spcBef>
                  <a:spcPct val="50000"/>
                </a:spcBef>
              </a:pPr>
              <a:r>
                <a:rPr lang="en-US" sz="1400" dirty="0">
                  <a:latin typeface="Arial" pitchFamily="34" charset="0"/>
                </a:rPr>
                <a:t>Prior Liabilities = </a:t>
              </a:r>
              <a:r>
                <a:rPr lang="en-US" sz="1400" dirty="0" smtClean="0">
                  <a:latin typeface="Arial" pitchFamily="34" charset="0"/>
                </a:rPr>
                <a:t>$288,000 (21.5% Increase</a:t>
              </a:r>
              <a:r>
                <a:rPr lang="en-US" sz="1400" dirty="0">
                  <a:latin typeface="Arial" pitchFamily="34" charset="0"/>
                </a:rPr>
                <a:t>)</a:t>
              </a:r>
            </a:p>
          </p:txBody>
        </p:sp>
        <p:sp>
          <p:nvSpPr>
            <p:cNvPr id="28684" name="Line 6"/>
            <p:cNvSpPr>
              <a:spLocks noChangeShapeType="1"/>
            </p:cNvSpPr>
            <p:nvPr/>
          </p:nvSpPr>
          <p:spPr bwMode="auto">
            <a:xfrm>
              <a:off x="1990" y="2978"/>
              <a:ext cx="314" cy="67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28685" name="Line 7"/>
            <p:cNvSpPr>
              <a:spLocks noChangeShapeType="1"/>
            </p:cNvSpPr>
            <p:nvPr/>
          </p:nvSpPr>
          <p:spPr bwMode="auto">
            <a:xfrm>
              <a:off x="2304" y="365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446061237"/>
              </p:ext>
            </p:extLst>
          </p:nvPr>
        </p:nvGraphicFramePr>
        <p:xfrm>
          <a:off x="673808" y="1143000"/>
          <a:ext cx="7860594" cy="2668586"/>
        </p:xfrm>
        <a:graphic>
          <a:graphicData uri="http://schemas.openxmlformats.org/drawingml/2006/table">
            <a:tbl>
              <a:tblPr/>
              <a:tblGrid>
                <a:gridCol w="1421396"/>
                <a:gridCol w="988797"/>
                <a:gridCol w="77250"/>
                <a:gridCol w="988797"/>
                <a:gridCol w="77250"/>
                <a:gridCol w="988797"/>
                <a:gridCol w="77250"/>
                <a:gridCol w="988797"/>
                <a:gridCol w="73816"/>
                <a:gridCol w="988797"/>
                <a:gridCol w="77250"/>
                <a:gridCol w="1112397"/>
              </a:tblGrid>
              <a:tr h="333573">
                <a:tc>
                  <a:txBody>
                    <a:bodyPr/>
                    <a:lstStyle/>
                    <a:p>
                      <a:pPr marL="0" marR="0" algn="ctr">
                        <a:spcBef>
                          <a:spcPts val="60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Marginally</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gridSpan="5">
                  <a:txBody>
                    <a:bodyPr/>
                    <a:lstStyle/>
                    <a:p>
                      <a:pPr marL="0" marR="0" algn="ctr">
                        <a:spcBef>
                          <a:spcPts val="600"/>
                        </a:spcBef>
                        <a:spcAft>
                          <a:spcPts val="0"/>
                        </a:spcAft>
                      </a:pPr>
                      <a:r>
                        <a:rPr lang="en-US" sz="1400">
                          <a:solidFill>
                            <a:schemeClr val="tx1"/>
                          </a:solidFill>
                          <a:effectLst/>
                          <a:latin typeface="Arial"/>
                          <a:ea typeface="Times New Roman"/>
                          <a:cs typeface="Arial"/>
                        </a:rPr>
                        <a:t>Recommended Range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33573">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dirty="0">
                          <a:solidFill>
                            <a:schemeClr val="tx1"/>
                          </a:solidFill>
                          <a:effectLst/>
                          <a:latin typeface="Arial"/>
                          <a:ea typeface="Times New Roman"/>
                          <a:cs typeface="Arial"/>
                        </a:rPr>
                        <a:t>Expected</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Acceptable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Low</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Target</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High</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Conservative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33573">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70%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75%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80%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85%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90%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33573">
                <a:tc>
                  <a:txBody>
                    <a:bodyPr/>
                    <a:lstStyle/>
                    <a:p>
                      <a:pPr marL="0" marR="0" algn="l">
                        <a:spcBef>
                          <a:spcPts val="1000"/>
                        </a:spcBef>
                        <a:spcAft>
                          <a:spcPts val="0"/>
                        </a:spcAft>
                      </a:pPr>
                      <a:r>
                        <a:rPr lang="en-US" sz="1400">
                          <a:solidFill>
                            <a:schemeClr val="tx1"/>
                          </a:solidFill>
                          <a:effectLst/>
                          <a:latin typeface="Arial"/>
                          <a:ea typeface="Times New Roman"/>
                          <a:cs typeface="Arial"/>
                        </a:rPr>
                        <a:t>Loss and ALAE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$358,000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$402,000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$422,000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$444,000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$472,000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$509,000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667147">
                <a:tc>
                  <a:txBody>
                    <a:bodyPr/>
                    <a:lstStyle/>
                    <a:p>
                      <a:pPr marL="0" marR="0" algn="l">
                        <a:spcBef>
                          <a:spcPts val="500"/>
                        </a:spcBef>
                        <a:spcAft>
                          <a:spcPts val="0"/>
                        </a:spcAft>
                      </a:pPr>
                      <a:r>
                        <a:rPr lang="en-US" sz="1400">
                          <a:solidFill>
                            <a:schemeClr val="tx1"/>
                          </a:solidFill>
                          <a:effectLst/>
                          <a:latin typeface="Arial"/>
                          <a:ea typeface="Times New Roman"/>
                          <a:cs typeface="Arial"/>
                        </a:rPr>
                        <a:t>Investment Income Offset</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(8,000)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(9,000)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(9,000)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(10,000)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(11,000)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(11,000)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667147">
                <a:tc>
                  <a:txBody>
                    <a:bodyPr/>
                    <a:lstStyle/>
                    <a:p>
                      <a:pPr marL="0" marR="0" algn="l">
                        <a:spcBef>
                          <a:spcPts val="500"/>
                        </a:spcBef>
                        <a:spcAft>
                          <a:spcPts val="0"/>
                        </a:spcAft>
                      </a:pPr>
                      <a:r>
                        <a:rPr lang="en-US" sz="1400">
                          <a:solidFill>
                            <a:schemeClr val="tx1"/>
                          </a:solidFill>
                          <a:effectLst/>
                          <a:latin typeface="Arial"/>
                          <a:ea typeface="Times New Roman"/>
                          <a:cs typeface="Arial"/>
                        </a:rPr>
                        <a:t>Discounted Loss and ALAE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$350,000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$393,000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$412,000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$434,000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$462,000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$498,000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26</a:t>
            </a:fld>
            <a:endParaRPr lang="en-US" dirty="0"/>
          </a:p>
        </p:txBody>
      </p:sp>
    </p:spTree>
    <p:extLst>
      <p:ext uri="{BB962C8B-B14F-4D97-AF65-F5344CB8AC3E}">
        <p14:creationId xmlns:p14="http://schemas.microsoft.com/office/powerpoint/2010/main" val="3422528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0" y="0"/>
            <a:ext cx="9151938" cy="1143000"/>
          </a:xfrm>
        </p:spPr>
        <p:txBody>
          <a:bodyPr>
            <a:normAutofit/>
          </a:bodyPr>
          <a:lstStyle/>
          <a:p>
            <a:r>
              <a:rPr lang="en-US" sz="2800" dirty="0" smtClean="0"/>
              <a:t>Outstanding </a:t>
            </a:r>
            <a:r>
              <a:rPr lang="en-US" sz="2800" dirty="0" smtClean="0"/>
              <a:t>Liabilities</a:t>
            </a:r>
            <a:r>
              <a:rPr lang="en-US" sz="2800" dirty="0" smtClean="0"/>
              <a:t/>
            </a:r>
            <a:br>
              <a:rPr lang="en-US" sz="2800" dirty="0" smtClean="0"/>
            </a:br>
            <a:r>
              <a:rPr lang="en-US" sz="2800" dirty="0" smtClean="0"/>
              <a:t>Shared Layer</a:t>
            </a:r>
          </a:p>
        </p:txBody>
      </p:sp>
      <p:sp>
        <p:nvSpPr>
          <p:cNvPr id="29700" name="Text Box 3"/>
          <p:cNvSpPr txBox="1">
            <a:spLocks noChangeArrowheads="1"/>
          </p:cNvSpPr>
          <p:nvPr/>
        </p:nvSpPr>
        <p:spPr bwMode="auto">
          <a:xfrm>
            <a:off x="460375" y="5334000"/>
            <a:ext cx="632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Zurich BT"/>
              </a:defRPr>
            </a:lvl1pPr>
            <a:lvl2pPr marL="742950" indent="-285750" eaLnBrk="0" hangingPunct="0">
              <a:defRPr sz="2000">
                <a:solidFill>
                  <a:schemeClr val="tx1"/>
                </a:solidFill>
                <a:latin typeface="Zurich BT"/>
              </a:defRPr>
            </a:lvl2pPr>
            <a:lvl3pPr marL="1143000" indent="-228600" eaLnBrk="0" hangingPunct="0">
              <a:defRPr sz="2000">
                <a:solidFill>
                  <a:schemeClr val="tx1"/>
                </a:solidFill>
                <a:latin typeface="Zurich BT"/>
              </a:defRPr>
            </a:lvl3pPr>
            <a:lvl4pPr marL="1600200" indent="-228600" eaLnBrk="0" hangingPunct="0">
              <a:defRPr sz="2000">
                <a:solidFill>
                  <a:schemeClr val="tx1"/>
                </a:solidFill>
                <a:latin typeface="Zurich BT"/>
              </a:defRPr>
            </a:lvl4pPr>
            <a:lvl5pPr marL="2057400" indent="-228600" eaLnBrk="0" hangingPunct="0">
              <a:defRPr sz="2000">
                <a:solidFill>
                  <a:schemeClr val="tx1"/>
                </a:solidFill>
                <a:latin typeface="Zurich BT"/>
              </a:defRPr>
            </a:lvl5pPr>
            <a:lvl6pPr marL="2514600" indent="-228600" eaLnBrk="0" fontAlgn="base" hangingPunct="0">
              <a:spcBef>
                <a:spcPct val="0"/>
              </a:spcBef>
              <a:spcAft>
                <a:spcPct val="0"/>
              </a:spcAft>
              <a:defRPr sz="2000">
                <a:solidFill>
                  <a:schemeClr val="tx1"/>
                </a:solidFill>
                <a:latin typeface="Zurich BT"/>
              </a:defRPr>
            </a:lvl6pPr>
            <a:lvl7pPr marL="2971800" indent="-228600" eaLnBrk="0" fontAlgn="base" hangingPunct="0">
              <a:spcBef>
                <a:spcPct val="0"/>
              </a:spcBef>
              <a:spcAft>
                <a:spcPct val="0"/>
              </a:spcAft>
              <a:defRPr sz="2000">
                <a:solidFill>
                  <a:schemeClr val="tx1"/>
                </a:solidFill>
                <a:latin typeface="Zurich BT"/>
              </a:defRPr>
            </a:lvl7pPr>
            <a:lvl8pPr marL="3429000" indent="-228600" eaLnBrk="0" fontAlgn="base" hangingPunct="0">
              <a:spcBef>
                <a:spcPct val="0"/>
              </a:spcBef>
              <a:spcAft>
                <a:spcPct val="0"/>
              </a:spcAft>
              <a:defRPr sz="2000">
                <a:solidFill>
                  <a:schemeClr val="tx1"/>
                </a:solidFill>
                <a:latin typeface="Zurich BT"/>
              </a:defRPr>
            </a:lvl8pPr>
            <a:lvl9pPr marL="3886200" indent="-228600" eaLnBrk="0" fontAlgn="base" hangingPunct="0">
              <a:spcBef>
                <a:spcPct val="0"/>
              </a:spcBef>
              <a:spcAft>
                <a:spcPct val="0"/>
              </a:spcAft>
              <a:defRPr sz="2000">
                <a:solidFill>
                  <a:schemeClr val="tx1"/>
                </a:solidFill>
                <a:latin typeface="Zurich BT"/>
              </a:defRPr>
            </a:lvl9pPr>
          </a:lstStyle>
          <a:p>
            <a:pPr>
              <a:spcBef>
                <a:spcPct val="50000"/>
              </a:spcBef>
            </a:pPr>
            <a:r>
              <a:rPr lang="en-US" sz="1200" dirty="0">
                <a:latin typeface="Arial" pitchFamily="34" charset="0"/>
              </a:rPr>
              <a:t>Investment Income assumes </a:t>
            </a:r>
            <a:r>
              <a:rPr lang="en-US" sz="1200" dirty="0" smtClean="0">
                <a:latin typeface="Arial" pitchFamily="34" charset="0"/>
              </a:rPr>
              <a:t>1.5% </a:t>
            </a:r>
            <a:r>
              <a:rPr lang="en-US" sz="1200" dirty="0">
                <a:latin typeface="Arial" pitchFamily="34" charset="0"/>
              </a:rPr>
              <a:t>annual rate of return.</a:t>
            </a:r>
            <a:br>
              <a:rPr lang="en-US" sz="1200" dirty="0">
                <a:latin typeface="Arial" pitchFamily="34" charset="0"/>
              </a:rPr>
            </a:br>
            <a:r>
              <a:rPr lang="en-US" sz="1200" dirty="0">
                <a:latin typeface="Arial" pitchFamily="34" charset="0"/>
              </a:rPr>
              <a:t>Shared Layer is </a:t>
            </a:r>
            <a:r>
              <a:rPr lang="en-US" sz="1200" dirty="0" smtClean="0">
                <a:latin typeface="Arial" pitchFamily="34" charset="0"/>
              </a:rPr>
              <a:t>$25K </a:t>
            </a:r>
            <a:r>
              <a:rPr lang="en-US" sz="1200" dirty="0">
                <a:latin typeface="Arial" pitchFamily="34" charset="0"/>
              </a:rPr>
              <a:t>to </a:t>
            </a:r>
            <a:r>
              <a:rPr lang="en-US" sz="1200" dirty="0" smtClean="0">
                <a:latin typeface="Arial" pitchFamily="34" charset="0"/>
              </a:rPr>
              <a:t>$250K</a:t>
            </a:r>
            <a:r>
              <a:rPr lang="en-US" sz="1200" dirty="0">
                <a:latin typeface="Arial" pitchFamily="34" charset="0"/>
              </a:rPr>
              <a:t>.</a:t>
            </a:r>
          </a:p>
        </p:txBody>
      </p:sp>
      <p:grpSp>
        <p:nvGrpSpPr>
          <p:cNvPr id="29701" name="Group 4"/>
          <p:cNvGrpSpPr>
            <a:grpSpLocks/>
          </p:cNvGrpSpPr>
          <p:nvPr/>
        </p:nvGrpSpPr>
        <p:grpSpPr bwMode="auto">
          <a:xfrm>
            <a:off x="2667000" y="3813175"/>
            <a:ext cx="5410200" cy="1216025"/>
            <a:chOff x="2016" y="2979"/>
            <a:chExt cx="3264" cy="766"/>
          </a:xfrm>
        </p:grpSpPr>
        <p:sp>
          <p:nvSpPr>
            <p:cNvPr id="29707" name="Text Box 5"/>
            <p:cNvSpPr txBox="1">
              <a:spLocks noChangeArrowheads="1"/>
            </p:cNvSpPr>
            <p:nvPr/>
          </p:nvSpPr>
          <p:spPr bwMode="auto">
            <a:xfrm>
              <a:off x="2928" y="3551"/>
              <a:ext cx="2352" cy="19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Zurich BT"/>
                </a:defRPr>
              </a:lvl1pPr>
              <a:lvl2pPr marL="742950" indent="-285750" eaLnBrk="0" hangingPunct="0">
                <a:defRPr sz="2000">
                  <a:solidFill>
                    <a:schemeClr val="tx1"/>
                  </a:solidFill>
                  <a:latin typeface="Zurich BT"/>
                </a:defRPr>
              </a:lvl2pPr>
              <a:lvl3pPr marL="1143000" indent="-228600" eaLnBrk="0" hangingPunct="0">
                <a:defRPr sz="2000">
                  <a:solidFill>
                    <a:schemeClr val="tx1"/>
                  </a:solidFill>
                  <a:latin typeface="Zurich BT"/>
                </a:defRPr>
              </a:lvl3pPr>
              <a:lvl4pPr marL="1600200" indent="-228600" eaLnBrk="0" hangingPunct="0">
                <a:defRPr sz="2000">
                  <a:solidFill>
                    <a:schemeClr val="tx1"/>
                  </a:solidFill>
                  <a:latin typeface="Zurich BT"/>
                </a:defRPr>
              </a:lvl4pPr>
              <a:lvl5pPr marL="2057400" indent="-228600" eaLnBrk="0" hangingPunct="0">
                <a:defRPr sz="2000">
                  <a:solidFill>
                    <a:schemeClr val="tx1"/>
                  </a:solidFill>
                  <a:latin typeface="Zurich BT"/>
                </a:defRPr>
              </a:lvl5pPr>
              <a:lvl6pPr marL="2514600" indent="-228600" eaLnBrk="0" fontAlgn="base" hangingPunct="0">
                <a:spcBef>
                  <a:spcPct val="0"/>
                </a:spcBef>
                <a:spcAft>
                  <a:spcPct val="0"/>
                </a:spcAft>
                <a:defRPr sz="2000">
                  <a:solidFill>
                    <a:schemeClr val="tx1"/>
                  </a:solidFill>
                  <a:latin typeface="Zurich BT"/>
                </a:defRPr>
              </a:lvl6pPr>
              <a:lvl7pPr marL="2971800" indent="-228600" eaLnBrk="0" fontAlgn="base" hangingPunct="0">
                <a:spcBef>
                  <a:spcPct val="0"/>
                </a:spcBef>
                <a:spcAft>
                  <a:spcPct val="0"/>
                </a:spcAft>
                <a:defRPr sz="2000">
                  <a:solidFill>
                    <a:schemeClr val="tx1"/>
                  </a:solidFill>
                  <a:latin typeface="Zurich BT"/>
                </a:defRPr>
              </a:lvl7pPr>
              <a:lvl8pPr marL="3429000" indent="-228600" eaLnBrk="0" fontAlgn="base" hangingPunct="0">
                <a:spcBef>
                  <a:spcPct val="0"/>
                </a:spcBef>
                <a:spcAft>
                  <a:spcPct val="0"/>
                </a:spcAft>
                <a:defRPr sz="2000">
                  <a:solidFill>
                    <a:schemeClr val="tx1"/>
                  </a:solidFill>
                  <a:latin typeface="Zurich BT"/>
                </a:defRPr>
              </a:lvl8pPr>
              <a:lvl9pPr marL="3886200" indent="-228600" eaLnBrk="0" fontAlgn="base" hangingPunct="0">
                <a:spcBef>
                  <a:spcPct val="0"/>
                </a:spcBef>
                <a:spcAft>
                  <a:spcPct val="0"/>
                </a:spcAft>
                <a:defRPr sz="2000">
                  <a:solidFill>
                    <a:schemeClr val="tx1"/>
                  </a:solidFill>
                  <a:latin typeface="Zurich BT"/>
                </a:defRPr>
              </a:lvl9pPr>
            </a:lstStyle>
            <a:p>
              <a:pPr>
                <a:spcBef>
                  <a:spcPct val="50000"/>
                </a:spcBef>
              </a:pPr>
              <a:r>
                <a:rPr lang="en-US" sz="1400" dirty="0">
                  <a:latin typeface="Arial" pitchFamily="34" charset="0"/>
                </a:rPr>
                <a:t>Prior Liabilities = </a:t>
              </a:r>
              <a:r>
                <a:rPr lang="en-US" sz="1400" dirty="0" smtClean="0">
                  <a:latin typeface="Arial" pitchFamily="34" charset="0"/>
                </a:rPr>
                <a:t>$2,923,000 (12.2% Increase</a:t>
              </a:r>
              <a:r>
                <a:rPr lang="en-US" sz="1400" dirty="0">
                  <a:latin typeface="Arial" pitchFamily="34" charset="0"/>
                </a:rPr>
                <a:t>)</a:t>
              </a:r>
            </a:p>
          </p:txBody>
        </p:sp>
        <p:sp>
          <p:nvSpPr>
            <p:cNvPr id="29708" name="Line 6"/>
            <p:cNvSpPr>
              <a:spLocks noChangeShapeType="1"/>
            </p:cNvSpPr>
            <p:nvPr/>
          </p:nvSpPr>
          <p:spPr bwMode="auto">
            <a:xfrm>
              <a:off x="2016" y="2979"/>
              <a:ext cx="288" cy="669"/>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29709" name="Line 7"/>
            <p:cNvSpPr>
              <a:spLocks noChangeShapeType="1"/>
            </p:cNvSpPr>
            <p:nvPr/>
          </p:nvSpPr>
          <p:spPr bwMode="auto">
            <a:xfrm>
              <a:off x="2304" y="36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4194456153"/>
              </p:ext>
            </p:extLst>
          </p:nvPr>
        </p:nvGraphicFramePr>
        <p:xfrm>
          <a:off x="715010" y="1066798"/>
          <a:ext cx="7666987" cy="2746376"/>
        </p:xfrm>
        <a:graphic>
          <a:graphicData uri="http://schemas.openxmlformats.org/drawingml/2006/table">
            <a:tbl>
              <a:tblPr/>
              <a:tblGrid>
                <a:gridCol w="1386387"/>
                <a:gridCol w="964443"/>
                <a:gridCol w="75347"/>
                <a:gridCol w="964443"/>
                <a:gridCol w="75347"/>
                <a:gridCol w="964443"/>
                <a:gridCol w="75347"/>
                <a:gridCol w="964443"/>
                <a:gridCol w="71998"/>
                <a:gridCol w="964443"/>
                <a:gridCol w="75347"/>
                <a:gridCol w="1084999"/>
              </a:tblGrid>
              <a:tr h="343297">
                <a:tc>
                  <a:txBody>
                    <a:bodyPr/>
                    <a:lstStyle/>
                    <a:p>
                      <a:pPr marL="0" marR="0" algn="ctr">
                        <a:spcBef>
                          <a:spcPts val="60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Marginally</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gridSpan="5">
                  <a:txBody>
                    <a:bodyPr/>
                    <a:lstStyle/>
                    <a:p>
                      <a:pPr marL="0" marR="0" algn="ctr">
                        <a:spcBef>
                          <a:spcPts val="600"/>
                        </a:spcBef>
                        <a:spcAft>
                          <a:spcPts val="0"/>
                        </a:spcAft>
                      </a:pPr>
                      <a:r>
                        <a:rPr lang="en-US" sz="1400">
                          <a:solidFill>
                            <a:schemeClr val="tx1"/>
                          </a:solidFill>
                          <a:effectLst/>
                          <a:latin typeface="Arial"/>
                          <a:ea typeface="Times New Roman"/>
                          <a:cs typeface="Arial"/>
                        </a:rPr>
                        <a:t>Recommended Range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60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43297">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Expected</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Acceptable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Low</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Target</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High</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Conservative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43297">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70%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75%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80%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85%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90%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43297">
                <a:tc>
                  <a:txBody>
                    <a:bodyPr/>
                    <a:lstStyle/>
                    <a:p>
                      <a:pPr marL="0" marR="0" algn="l">
                        <a:spcBef>
                          <a:spcPts val="1000"/>
                        </a:spcBef>
                        <a:spcAft>
                          <a:spcPts val="0"/>
                        </a:spcAft>
                      </a:pPr>
                      <a:r>
                        <a:rPr lang="en-US" sz="1400">
                          <a:solidFill>
                            <a:schemeClr val="tx1"/>
                          </a:solidFill>
                          <a:effectLst/>
                          <a:latin typeface="Arial"/>
                          <a:ea typeface="Times New Roman"/>
                          <a:cs typeface="Arial"/>
                        </a:rPr>
                        <a:t>Loss and ALAE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$3,627,000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$4,033,000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$4,204,000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$4,409,000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$4,655,000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$4,985,000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686594">
                <a:tc>
                  <a:txBody>
                    <a:bodyPr/>
                    <a:lstStyle/>
                    <a:p>
                      <a:pPr marL="0" marR="0" algn="l">
                        <a:spcBef>
                          <a:spcPts val="500"/>
                        </a:spcBef>
                        <a:spcAft>
                          <a:spcPts val="0"/>
                        </a:spcAft>
                      </a:pPr>
                      <a:r>
                        <a:rPr lang="en-US" sz="1400" dirty="0">
                          <a:solidFill>
                            <a:schemeClr val="tx1"/>
                          </a:solidFill>
                          <a:effectLst/>
                          <a:latin typeface="Arial"/>
                          <a:ea typeface="Times New Roman"/>
                          <a:cs typeface="Arial"/>
                        </a:rPr>
                        <a:t>Investment Income Offset</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(347,000)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(386,000)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(402,000)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(422,000)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(445,000)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(477,000)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686594">
                <a:tc>
                  <a:txBody>
                    <a:bodyPr/>
                    <a:lstStyle/>
                    <a:p>
                      <a:pPr marL="0" marR="0" algn="l">
                        <a:spcBef>
                          <a:spcPts val="500"/>
                        </a:spcBef>
                        <a:spcAft>
                          <a:spcPts val="0"/>
                        </a:spcAft>
                      </a:pPr>
                      <a:r>
                        <a:rPr lang="en-US" sz="1400">
                          <a:solidFill>
                            <a:schemeClr val="tx1"/>
                          </a:solidFill>
                          <a:effectLst/>
                          <a:latin typeface="Arial"/>
                          <a:ea typeface="Times New Roman"/>
                          <a:cs typeface="Arial"/>
                        </a:rPr>
                        <a:t>Discounted Loss and ALAE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$3,280,000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$3,647,000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$3,802,000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$3,987,000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$4,210,000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$4,508,000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27</a:t>
            </a:fld>
            <a:endParaRPr lang="en-US" dirty="0"/>
          </a:p>
        </p:txBody>
      </p:sp>
    </p:spTree>
    <p:extLst>
      <p:ext uri="{BB962C8B-B14F-4D97-AF65-F5344CB8AC3E}">
        <p14:creationId xmlns:p14="http://schemas.microsoft.com/office/powerpoint/2010/main" val="382314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normAutofit/>
          </a:bodyPr>
          <a:lstStyle/>
          <a:p>
            <a:pPr algn="ctr"/>
            <a:r>
              <a:rPr lang="en-US" sz="5400" dirty="0" smtClean="0"/>
              <a:t>Inflation</a:t>
            </a:r>
          </a:p>
        </p:txBody>
      </p:sp>
      <p:sp>
        <p:nvSpPr>
          <p:cNvPr id="4" name="Rectangle 2"/>
          <p:cNvSpPr txBox="1">
            <a:spLocks noChangeArrowheads="1"/>
          </p:cNvSpPr>
          <p:nvPr/>
        </p:nvSpPr>
        <p:spPr bwMode="auto">
          <a:xfrm>
            <a:off x="611188" y="3429000"/>
            <a:ext cx="8239125" cy="1120775"/>
          </a:xfrm>
          <a:prstGeom prst="rect">
            <a:avLst/>
          </a:prstGeom>
          <a:noFill/>
          <a:ln w="12700">
            <a:noFill/>
            <a:miter lim="800000"/>
            <a:headEnd/>
            <a:tailEnd/>
          </a:ln>
        </p:spPr>
        <p:txBody>
          <a:bodyPr lIns="0" tIns="0" rIns="0" bIns="0" anchor="b"/>
          <a:lstStyle/>
          <a:p>
            <a:pPr algn="ctr" defTabSz="758825" eaLnBrk="0" hangingPunct="0">
              <a:defRPr/>
            </a:pPr>
            <a:r>
              <a:rPr lang="en-US" sz="4000" kern="0" dirty="0">
                <a:solidFill>
                  <a:srgbClr val="339933"/>
                </a:solidFill>
                <a:latin typeface="+mj-lt"/>
                <a:ea typeface="+mj-ea"/>
                <a:cs typeface="+mj-cs"/>
              </a:rPr>
              <a:t>Look On The Bright Side…</a:t>
            </a:r>
          </a:p>
        </p:txBody>
      </p:sp>
      <p:grpSp>
        <p:nvGrpSpPr>
          <p:cNvPr id="5" name="Group 4"/>
          <p:cNvGrpSpPr/>
          <p:nvPr/>
        </p:nvGrpSpPr>
        <p:grpSpPr>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28</a:t>
            </a:fld>
            <a:endParaRPr lang="en-US" dirty="0"/>
          </a:p>
        </p:txBody>
      </p:sp>
    </p:spTree>
    <p:extLst>
      <p:ext uri="{BB962C8B-B14F-4D97-AF65-F5344CB8AC3E}">
        <p14:creationId xmlns:p14="http://schemas.microsoft.com/office/powerpoint/2010/main" val="1043756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49313" eaLnBrk="0" hangingPunct="0">
              <a:defRPr sz="2000">
                <a:solidFill>
                  <a:schemeClr val="tx1"/>
                </a:solidFill>
                <a:latin typeface="Zurich BT"/>
              </a:defRPr>
            </a:lvl1pPr>
            <a:lvl2pPr marL="742950" indent="-285750" defTabSz="849313" eaLnBrk="0" hangingPunct="0">
              <a:defRPr sz="2000">
                <a:solidFill>
                  <a:schemeClr val="tx1"/>
                </a:solidFill>
                <a:latin typeface="Zurich BT"/>
              </a:defRPr>
            </a:lvl2pPr>
            <a:lvl3pPr marL="1143000" indent="-228600" defTabSz="849313" eaLnBrk="0" hangingPunct="0">
              <a:defRPr sz="2000">
                <a:solidFill>
                  <a:schemeClr val="tx1"/>
                </a:solidFill>
                <a:latin typeface="Zurich BT"/>
              </a:defRPr>
            </a:lvl3pPr>
            <a:lvl4pPr marL="1600200" indent="-228600" defTabSz="849313" eaLnBrk="0" hangingPunct="0">
              <a:defRPr sz="2000">
                <a:solidFill>
                  <a:schemeClr val="tx1"/>
                </a:solidFill>
                <a:latin typeface="Zurich BT"/>
              </a:defRPr>
            </a:lvl4pPr>
            <a:lvl5pPr marL="2057400" indent="-228600" defTabSz="849313" eaLnBrk="0" hangingPunct="0">
              <a:defRPr sz="2000">
                <a:solidFill>
                  <a:schemeClr val="tx1"/>
                </a:solidFill>
                <a:latin typeface="Zurich BT"/>
              </a:defRPr>
            </a:lvl5pPr>
            <a:lvl6pPr marL="2514600" indent="-228600" defTabSz="849313" eaLnBrk="0" fontAlgn="base" hangingPunct="0">
              <a:spcBef>
                <a:spcPct val="0"/>
              </a:spcBef>
              <a:spcAft>
                <a:spcPct val="0"/>
              </a:spcAft>
              <a:defRPr sz="2000">
                <a:solidFill>
                  <a:schemeClr val="tx1"/>
                </a:solidFill>
                <a:latin typeface="Zurich BT"/>
              </a:defRPr>
            </a:lvl6pPr>
            <a:lvl7pPr marL="2971800" indent="-228600" defTabSz="849313" eaLnBrk="0" fontAlgn="base" hangingPunct="0">
              <a:spcBef>
                <a:spcPct val="0"/>
              </a:spcBef>
              <a:spcAft>
                <a:spcPct val="0"/>
              </a:spcAft>
              <a:defRPr sz="2000">
                <a:solidFill>
                  <a:schemeClr val="tx1"/>
                </a:solidFill>
                <a:latin typeface="Zurich BT"/>
              </a:defRPr>
            </a:lvl7pPr>
            <a:lvl8pPr marL="3429000" indent="-228600" defTabSz="849313" eaLnBrk="0" fontAlgn="base" hangingPunct="0">
              <a:spcBef>
                <a:spcPct val="0"/>
              </a:spcBef>
              <a:spcAft>
                <a:spcPct val="0"/>
              </a:spcAft>
              <a:defRPr sz="2000">
                <a:solidFill>
                  <a:schemeClr val="tx1"/>
                </a:solidFill>
                <a:latin typeface="Zurich BT"/>
              </a:defRPr>
            </a:lvl8pPr>
            <a:lvl9pPr marL="3886200" indent="-228600" defTabSz="849313" eaLnBrk="0" fontAlgn="base" hangingPunct="0">
              <a:spcBef>
                <a:spcPct val="0"/>
              </a:spcBef>
              <a:spcAft>
                <a:spcPct val="0"/>
              </a:spcAft>
              <a:defRPr sz="2000">
                <a:solidFill>
                  <a:schemeClr val="tx1"/>
                </a:solidFill>
                <a:latin typeface="Zurich BT"/>
              </a:defRPr>
            </a:lvl9pPr>
          </a:lstStyle>
          <a:p>
            <a:fld id="{B92D0594-867B-46A3-BA75-C76AF2AB4261}" type="slidenum">
              <a:rPr lang="en-US" sz="1200" smtClean="0">
                <a:solidFill>
                  <a:schemeClr val="bg2"/>
                </a:solidFill>
              </a:rPr>
              <a:pPr/>
              <a:t>29</a:t>
            </a:fld>
            <a:endParaRPr lang="en-US" sz="1200" smtClean="0">
              <a:solidFill>
                <a:schemeClr val="bg2"/>
              </a:solidFill>
            </a:endParaRPr>
          </a:p>
        </p:txBody>
      </p:sp>
      <p:pic>
        <p:nvPicPr>
          <p:cNvPr id="51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70000"/>
            <a:ext cx="4443413"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2"/>
          <p:cNvSpPr>
            <a:spLocks noGrp="1" noChangeArrowheads="1"/>
          </p:cNvSpPr>
          <p:nvPr>
            <p:ph type="title"/>
          </p:nvPr>
        </p:nvSpPr>
        <p:spPr>
          <a:xfrm>
            <a:off x="460375" y="0"/>
            <a:ext cx="8302625" cy="844550"/>
          </a:xfrm>
        </p:spPr>
        <p:txBody>
          <a:bodyPr>
            <a:normAutofit/>
          </a:bodyPr>
          <a:lstStyle/>
          <a:p>
            <a:r>
              <a:rPr lang="en-US" sz="3200" dirty="0" smtClean="0"/>
              <a:t>Gas Prices</a:t>
            </a:r>
          </a:p>
        </p:txBody>
      </p:sp>
      <p:sp>
        <p:nvSpPr>
          <p:cNvPr id="9"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29</a:t>
            </a:fld>
            <a:endParaRPr lang="en-US" dirty="0"/>
          </a:p>
        </p:txBody>
      </p:sp>
    </p:spTree>
    <p:extLst>
      <p:ext uri="{BB962C8B-B14F-4D97-AF65-F5344CB8AC3E}">
        <p14:creationId xmlns:p14="http://schemas.microsoft.com/office/powerpoint/2010/main" val="221476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normAutofit/>
          </a:bodyPr>
          <a:lstStyle/>
          <a:p>
            <a:r>
              <a:rPr lang="en-US" dirty="0" smtClean="0"/>
              <a:t>Actuarial Report – Incorrect Uses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24000"/>
            <a:ext cx="28575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124200"/>
            <a:ext cx="2857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191000"/>
            <a:ext cx="2857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3</a:t>
            </a:fld>
            <a:endParaRPr lang="en-US" dirty="0"/>
          </a:p>
        </p:txBody>
      </p:sp>
    </p:spTree>
    <p:extLst>
      <p:ext uri="{BB962C8B-B14F-4D97-AF65-F5344CB8AC3E}">
        <p14:creationId xmlns:p14="http://schemas.microsoft.com/office/powerpoint/2010/main" val="141184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49313" eaLnBrk="0" hangingPunct="0">
              <a:defRPr sz="2000">
                <a:solidFill>
                  <a:schemeClr val="tx1"/>
                </a:solidFill>
                <a:latin typeface="Zurich BT"/>
              </a:defRPr>
            </a:lvl1pPr>
            <a:lvl2pPr marL="742950" indent="-285750" defTabSz="849313" eaLnBrk="0" hangingPunct="0">
              <a:defRPr sz="2000">
                <a:solidFill>
                  <a:schemeClr val="tx1"/>
                </a:solidFill>
                <a:latin typeface="Zurich BT"/>
              </a:defRPr>
            </a:lvl2pPr>
            <a:lvl3pPr marL="1143000" indent="-228600" defTabSz="849313" eaLnBrk="0" hangingPunct="0">
              <a:defRPr sz="2000">
                <a:solidFill>
                  <a:schemeClr val="tx1"/>
                </a:solidFill>
                <a:latin typeface="Zurich BT"/>
              </a:defRPr>
            </a:lvl3pPr>
            <a:lvl4pPr marL="1600200" indent="-228600" defTabSz="849313" eaLnBrk="0" hangingPunct="0">
              <a:defRPr sz="2000">
                <a:solidFill>
                  <a:schemeClr val="tx1"/>
                </a:solidFill>
                <a:latin typeface="Zurich BT"/>
              </a:defRPr>
            </a:lvl4pPr>
            <a:lvl5pPr marL="2057400" indent="-228600" defTabSz="849313" eaLnBrk="0" hangingPunct="0">
              <a:defRPr sz="2000">
                <a:solidFill>
                  <a:schemeClr val="tx1"/>
                </a:solidFill>
                <a:latin typeface="Zurich BT"/>
              </a:defRPr>
            </a:lvl5pPr>
            <a:lvl6pPr marL="2514600" indent="-228600" defTabSz="849313" eaLnBrk="0" fontAlgn="base" hangingPunct="0">
              <a:spcBef>
                <a:spcPct val="0"/>
              </a:spcBef>
              <a:spcAft>
                <a:spcPct val="0"/>
              </a:spcAft>
              <a:defRPr sz="2000">
                <a:solidFill>
                  <a:schemeClr val="tx1"/>
                </a:solidFill>
                <a:latin typeface="Zurich BT"/>
              </a:defRPr>
            </a:lvl6pPr>
            <a:lvl7pPr marL="2971800" indent="-228600" defTabSz="849313" eaLnBrk="0" fontAlgn="base" hangingPunct="0">
              <a:spcBef>
                <a:spcPct val="0"/>
              </a:spcBef>
              <a:spcAft>
                <a:spcPct val="0"/>
              </a:spcAft>
              <a:defRPr sz="2000">
                <a:solidFill>
                  <a:schemeClr val="tx1"/>
                </a:solidFill>
                <a:latin typeface="Zurich BT"/>
              </a:defRPr>
            </a:lvl7pPr>
            <a:lvl8pPr marL="3429000" indent="-228600" defTabSz="849313" eaLnBrk="0" fontAlgn="base" hangingPunct="0">
              <a:spcBef>
                <a:spcPct val="0"/>
              </a:spcBef>
              <a:spcAft>
                <a:spcPct val="0"/>
              </a:spcAft>
              <a:defRPr sz="2000">
                <a:solidFill>
                  <a:schemeClr val="tx1"/>
                </a:solidFill>
                <a:latin typeface="Zurich BT"/>
              </a:defRPr>
            </a:lvl8pPr>
            <a:lvl9pPr marL="3886200" indent="-228600" defTabSz="849313" eaLnBrk="0" fontAlgn="base" hangingPunct="0">
              <a:spcBef>
                <a:spcPct val="0"/>
              </a:spcBef>
              <a:spcAft>
                <a:spcPct val="0"/>
              </a:spcAft>
              <a:defRPr sz="2000">
                <a:solidFill>
                  <a:schemeClr val="tx1"/>
                </a:solidFill>
                <a:latin typeface="Zurich BT"/>
              </a:defRPr>
            </a:lvl9pPr>
          </a:lstStyle>
          <a:p>
            <a:fld id="{C682EB4F-4604-4853-B420-BB7ABF701EB6}" type="slidenum">
              <a:rPr lang="en-US" sz="1200" smtClean="0">
                <a:solidFill>
                  <a:schemeClr val="bg2"/>
                </a:solidFill>
              </a:rPr>
              <a:pPr/>
              <a:t>30</a:t>
            </a:fld>
            <a:endParaRPr lang="en-US" sz="1200" smtClean="0">
              <a:solidFill>
                <a:schemeClr val="bg2"/>
              </a:solidFill>
            </a:endParaRPr>
          </a:p>
        </p:txBody>
      </p:sp>
      <p:sp>
        <p:nvSpPr>
          <p:cNvPr id="7171" name="Rectangle 2"/>
          <p:cNvSpPr>
            <a:spLocks noGrp="1" noChangeArrowheads="1"/>
          </p:cNvSpPr>
          <p:nvPr>
            <p:ph type="title"/>
          </p:nvPr>
        </p:nvSpPr>
        <p:spPr/>
        <p:txBody>
          <a:bodyPr>
            <a:normAutofit/>
          </a:bodyPr>
          <a:lstStyle/>
          <a:p>
            <a:r>
              <a:rPr lang="en-US" sz="3200" dirty="0" smtClean="0"/>
              <a:t>But…Some Prices Are Decreasing</a:t>
            </a: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892800" cy="455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30</a:t>
            </a:fld>
            <a:endParaRPr lang="en-US" dirty="0"/>
          </a:p>
        </p:txBody>
      </p:sp>
    </p:spTree>
    <p:extLst>
      <p:ext uri="{BB962C8B-B14F-4D97-AF65-F5344CB8AC3E}">
        <p14:creationId xmlns:p14="http://schemas.microsoft.com/office/powerpoint/2010/main" val="3939664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49313" eaLnBrk="0" hangingPunct="0">
              <a:defRPr sz="2000">
                <a:solidFill>
                  <a:schemeClr val="tx1"/>
                </a:solidFill>
                <a:latin typeface="Zurich BT"/>
              </a:defRPr>
            </a:lvl1pPr>
            <a:lvl2pPr marL="742950" indent="-285750" defTabSz="849313" eaLnBrk="0" hangingPunct="0">
              <a:defRPr sz="2000">
                <a:solidFill>
                  <a:schemeClr val="tx1"/>
                </a:solidFill>
                <a:latin typeface="Zurich BT"/>
              </a:defRPr>
            </a:lvl2pPr>
            <a:lvl3pPr marL="1143000" indent="-228600" defTabSz="849313" eaLnBrk="0" hangingPunct="0">
              <a:defRPr sz="2000">
                <a:solidFill>
                  <a:schemeClr val="tx1"/>
                </a:solidFill>
                <a:latin typeface="Zurich BT"/>
              </a:defRPr>
            </a:lvl3pPr>
            <a:lvl4pPr marL="1600200" indent="-228600" defTabSz="849313" eaLnBrk="0" hangingPunct="0">
              <a:defRPr sz="2000">
                <a:solidFill>
                  <a:schemeClr val="tx1"/>
                </a:solidFill>
                <a:latin typeface="Zurich BT"/>
              </a:defRPr>
            </a:lvl4pPr>
            <a:lvl5pPr marL="2057400" indent="-228600" defTabSz="849313" eaLnBrk="0" hangingPunct="0">
              <a:defRPr sz="2000">
                <a:solidFill>
                  <a:schemeClr val="tx1"/>
                </a:solidFill>
                <a:latin typeface="Zurich BT"/>
              </a:defRPr>
            </a:lvl5pPr>
            <a:lvl6pPr marL="2514600" indent="-228600" defTabSz="849313" eaLnBrk="0" fontAlgn="base" hangingPunct="0">
              <a:spcBef>
                <a:spcPct val="0"/>
              </a:spcBef>
              <a:spcAft>
                <a:spcPct val="0"/>
              </a:spcAft>
              <a:defRPr sz="2000">
                <a:solidFill>
                  <a:schemeClr val="tx1"/>
                </a:solidFill>
                <a:latin typeface="Zurich BT"/>
              </a:defRPr>
            </a:lvl6pPr>
            <a:lvl7pPr marL="2971800" indent="-228600" defTabSz="849313" eaLnBrk="0" fontAlgn="base" hangingPunct="0">
              <a:spcBef>
                <a:spcPct val="0"/>
              </a:spcBef>
              <a:spcAft>
                <a:spcPct val="0"/>
              </a:spcAft>
              <a:defRPr sz="2000">
                <a:solidFill>
                  <a:schemeClr val="tx1"/>
                </a:solidFill>
                <a:latin typeface="Zurich BT"/>
              </a:defRPr>
            </a:lvl7pPr>
            <a:lvl8pPr marL="3429000" indent="-228600" defTabSz="849313" eaLnBrk="0" fontAlgn="base" hangingPunct="0">
              <a:spcBef>
                <a:spcPct val="0"/>
              </a:spcBef>
              <a:spcAft>
                <a:spcPct val="0"/>
              </a:spcAft>
              <a:defRPr sz="2000">
                <a:solidFill>
                  <a:schemeClr val="tx1"/>
                </a:solidFill>
                <a:latin typeface="Zurich BT"/>
              </a:defRPr>
            </a:lvl8pPr>
            <a:lvl9pPr marL="3886200" indent="-228600" defTabSz="849313" eaLnBrk="0" fontAlgn="base" hangingPunct="0">
              <a:spcBef>
                <a:spcPct val="0"/>
              </a:spcBef>
              <a:spcAft>
                <a:spcPct val="0"/>
              </a:spcAft>
              <a:defRPr sz="2000">
                <a:solidFill>
                  <a:schemeClr val="tx1"/>
                </a:solidFill>
                <a:latin typeface="Zurich BT"/>
              </a:defRPr>
            </a:lvl9pPr>
          </a:lstStyle>
          <a:p>
            <a:fld id="{5B8ABCFC-6554-4C7A-8FF1-073E4949B6E8}" type="slidenum">
              <a:rPr lang="en-US" sz="1200" smtClean="0">
                <a:solidFill>
                  <a:schemeClr val="bg2"/>
                </a:solidFill>
              </a:rPr>
              <a:pPr/>
              <a:t>31</a:t>
            </a:fld>
            <a:endParaRPr lang="en-US" sz="1200" smtClean="0">
              <a:solidFill>
                <a:schemeClr val="bg2"/>
              </a:solidFill>
            </a:endParaRPr>
          </a:p>
        </p:txBody>
      </p:sp>
      <p:sp>
        <p:nvSpPr>
          <p:cNvPr id="8195" name="Rectangle 2"/>
          <p:cNvSpPr>
            <a:spLocks noGrp="1" noChangeArrowheads="1"/>
          </p:cNvSpPr>
          <p:nvPr>
            <p:ph type="title"/>
          </p:nvPr>
        </p:nvSpPr>
        <p:spPr/>
        <p:txBody>
          <a:bodyPr>
            <a:normAutofit/>
          </a:bodyPr>
          <a:lstStyle/>
          <a:p>
            <a:r>
              <a:rPr lang="en-US" sz="3200" dirty="0" smtClean="0"/>
              <a:t>Emphasize Stability</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1752600"/>
            <a:ext cx="7083425"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31</a:t>
            </a:fld>
            <a:endParaRPr lang="en-US" dirty="0"/>
          </a:p>
        </p:txBody>
      </p:sp>
    </p:spTree>
    <p:extLst>
      <p:ext uri="{BB962C8B-B14F-4D97-AF65-F5344CB8AC3E}">
        <p14:creationId xmlns:p14="http://schemas.microsoft.com/office/powerpoint/2010/main" val="3156272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49313" eaLnBrk="0" hangingPunct="0">
              <a:defRPr sz="2000">
                <a:solidFill>
                  <a:schemeClr val="tx1"/>
                </a:solidFill>
                <a:latin typeface="Zurich BT"/>
              </a:defRPr>
            </a:lvl1pPr>
            <a:lvl2pPr marL="742950" indent="-285750" defTabSz="849313" eaLnBrk="0" hangingPunct="0">
              <a:defRPr sz="2000">
                <a:solidFill>
                  <a:schemeClr val="tx1"/>
                </a:solidFill>
                <a:latin typeface="Zurich BT"/>
              </a:defRPr>
            </a:lvl2pPr>
            <a:lvl3pPr marL="1143000" indent="-228600" defTabSz="849313" eaLnBrk="0" hangingPunct="0">
              <a:defRPr sz="2000">
                <a:solidFill>
                  <a:schemeClr val="tx1"/>
                </a:solidFill>
                <a:latin typeface="Zurich BT"/>
              </a:defRPr>
            </a:lvl3pPr>
            <a:lvl4pPr marL="1600200" indent="-228600" defTabSz="849313" eaLnBrk="0" hangingPunct="0">
              <a:defRPr sz="2000">
                <a:solidFill>
                  <a:schemeClr val="tx1"/>
                </a:solidFill>
                <a:latin typeface="Zurich BT"/>
              </a:defRPr>
            </a:lvl4pPr>
            <a:lvl5pPr marL="2057400" indent="-228600" defTabSz="849313" eaLnBrk="0" hangingPunct="0">
              <a:defRPr sz="2000">
                <a:solidFill>
                  <a:schemeClr val="tx1"/>
                </a:solidFill>
                <a:latin typeface="Zurich BT"/>
              </a:defRPr>
            </a:lvl5pPr>
            <a:lvl6pPr marL="2514600" indent="-228600" defTabSz="849313" eaLnBrk="0" fontAlgn="base" hangingPunct="0">
              <a:spcBef>
                <a:spcPct val="0"/>
              </a:spcBef>
              <a:spcAft>
                <a:spcPct val="0"/>
              </a:spcAft>
              <a:defRPr sz="2000">
                <a:solidFill>
                  <a:schemeClr val="tx1"/>
                </a:solidFill>
                <a:latin typeface="Zurich BT"/>
              </a:defRPr>
            </a:lvl6pPr>
            <a:lvl7pPr marL="2971800" indent="-228600" defTabSz="849313" eaLnBrk="0" fontAlgn="base" hangingPunct="0">
              <a:spcBef>
                <a:spcPct val="0"/>
              </a:spcBef>
              <a:spcAft>
                <a:spcPct val="0"/>
              </a:spcAft>
              <a:defRPr sz="2000">
                <a:solidFill>
                  <a:schemeClr val="tx1"/>
                </a:solidFill>
                <a:latin typeface="Zurich BT"/>
              </a:defRPr>
            </a:lvl7pPr>
            <a:lvl8pPr marL="3429000" indent="-228600" defTabSz="849313" eaLnBrk="0" fontAlgn="base" hangingPunct="0">
              <a:spcBef>
                <a:spcPct val="0"/>
              </a:spcBef>
              <a:spcAft>
                <a:spcPct val="0"/>
              </a:spcAft>
              <a:defRPr sz="2000">
                <a:solidFill>
                  <a:schemeClr val="tx1"/>
                </a:solidFill>
                <a:latin typeface="Zurich BT"/>
              </a:defRPr>
            </a:lvl8pPr>
            <a:lvl9pPr marL="3886200" indent="-228600" defTabSz="849313" eaLnBrk="0" fontAlgn="base" hangingPunct="0">
              <a:spcBef>
                <a:spcPct val="0"/>
              </a:spcBef>
              <a:spcAft>
                <a:spcPct val="0"/>
              </a:spcAft>
              <a:defRPr sz="2000">
                <a:solidFill>
                  <a:schemeClr val="tx1"/>
                </a:solidFill>
                <a:latin typeface="Zurich BT"/>
              </a:defRPr>
            </a:lvl9pPr>
          </a:lstStyle>
          <a:p>
            <a:fld id="{177A1399-9D9A-4FC5-A10C-5BA26F1D6DE6}" type="slidenum">
              <a:rPr lang="en-US" sz="1200" smtClean="0">
                <a:solidFill>
                  <a:schemeClr val="bg2"/>
                </a:solidFill>
              </a:rPr>
              <a:pPr/>
              <a:t>32</a:t>
            </a:fld>
            <a:endParaRPr lang="en-US" sz="1200" smtClean="0">
              <a:solidFill>
                <a:schemeClr val="bg2"/>
              </a:solidFill>
            </a:endParaRPr>
          </a:p>
        </p:txBody>
      </p:sp>
      <p:sp>
        <p:nvSpPr>
          <p:cNvPr id="9219" name="Rectangle 2"/>
          <p:cNvSpPr>
            <a:spLocks noGrp="1" noChangeArrowheads="1"/>
          </p:cNvSpPr>
          <p:nvPr>
            <p:ph type="title"/>
          </p:nvPr>
        </p:nvSpPr>
        <p:spPr/>
        <p:txBody>
          <a:bodyPr>
            <a:normAutofit/>
          </a:bodyPr>
          <a:lstStyle/>
          <a:p>
            <a:r>
              <a:rPr lang="en-US" sz="3200" dirty="0" smtClean="0"/>
              <a:t>Put A Positive Spin on Increases</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473825"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32</a:t>
            </a:fld>
            <a:endParaRPr lang="en-US" dirty="0"/>
          </a:p>
        </p:txBody>
      </p:sp>
    </p:spTree>
    <p:extLst>
      <p:ext uri="{BB962C8B-B14F-4D97-AF65-F5344CB8AC3E}">
        <p14:creationId xmlns:p14="http://schemas.microsoft.com/office/powerpoint/2010/main" val="194173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type="subTitle" idx="1"/>
          </p:nvPr>
        </p:nvSpPr>
        <p:spPr>
          <a:xfrm>
            <a:off x="0" y="3581400"/>
            <a:ext cx="9144000" cy="1752600"/>
          </a:xfrm>
        </p:spPr>
        <p:txBody>
          <a:bodyPr>
            <a:normAutofit/>
          </a:bodyPr>
          <a:lstStyle/>
          <a:p>
            <a:pPr>
              <a:spcBef>
                <a:spcPct val="50000"/>
              </a:spcBef>
            </a:pPr>
            <a:r>
              <a:rPr lang="en-US" sz="3600" dirty="0">
                <a:solidFill>
                  <a:srgbClr val="339933"/>
                </a:solidFill>
              </a:rPr>
              <a:t>How Much Do You Need For New Claims??</a:t>
            </a:r>
            <a:endParaRPr lang="en-US" sz="3600" dirty="0">
              <a:solidFill>
                <a:srgbClr val="339933"/>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Grp="1" noChangeArrowheads="1"/>
          </p:cNvSpPr>
          <p:nvPr>
            <p:ph type="ctrTitle"/>
          </p:nvPr>
        </p:nvSpPr>
        <p:spPr>
          <a:xfrm>
            <a:off x="685800" y="1752600"/>
            <a:ext cx="7772400" cy="1470025"/>
          </a:xfrm>
        </p:spPr>
        <p:txBody>
          <a:bodyPr>
            <a:normAutofit/>
          </a:bodyPr>
          <a:lstStyle/>
          <a:p>
            <a:r>
              <a:rPr lang="en-US" sz="4800" dirty="0" smtClean="0"/>
              <a:t>Annual Funding</a:t>
            </a:r>
            <a:endParaRPr lang="en-US" sz="4800" dirty="0"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4589916"/>
            <a:ext cx="27146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33</a:t>
            </a:fld>
            <a:endParaRPr lang="en-US" dirty="0"/>
          </a:p>
        </p:txBody>
      </p:sp>
    </p:spTree>
    <p:extLst>
      <p:ext uri="{BB962C8B-B14F-4D97-AF65-F5344CB8AC3E}">
        <p14:creationId xmlns:p14="http://schemas.microsoft.com/office/powerpoint/2010/main" val="305811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49313" eaLnBrk="0" hangingPunct="0">
              <a:defRPr sz="2000">
                <a:solidFill>
                  <a:schemeClr val="tx1"/>
                </a:solidFill>
                <a:latin typeface="Zurich BT"/>
              </a:defRPr>
            </a:lvl1pPr>
            <a:lvl2pPr marL="742950" indent="-285750" defTabSz="849313" eaLnBrk="0" hangingPunct="0">
              <a:defRPr sz="2000">
                <a:solidFill>
                  <a:schemeClr val="tx1"/>
                </a:solidFill>
                <a:latin typeface="Zurich BT"/>
              </a:defRPr>
            </a:lvl2pPr>
            <a:lvl3pPr marL="1143000" indent="-228600" defTabSz="849313" eaLnBrk="0" hangingPunct="0">
              <a:defRPr sz="2000">
                <a:solidFill>
                  <a:schemeClr val="tx1"/>
                </a:solidFill>
                <a:latin typeface="Zurich BT"/>
              </a:defRPr>
            </a:lvl3pPr>
            <a:lvl4pPr marL="1600200" indent="-228600" defTabSz="849313" eaLnBrk="0" hangingPunct="0">
              <a:defRPr sz="2000">
                <a:solidFill>
                  <a:schemeClr val="tx1"/>
                </a:solidFill>
                <a:latin typeface="Zurich BT"/>
              </a:defRPr>
            </a:lvl4pPr>
            <a:lvl5pPr marL="2057400" indent="-228600" defTabSz="849313" eaLnBrk="0" hangingPunct="0">
              <a:defRPr sz="2000">
                <a:solidFill>
                  <a:schemeClr val="tx1"/>
                </a:solidFill>
                <a:latin typeface="Zurich BT"/>
              </a:defRPr>
            </a:lvl5pPr>
            <a:lvl6pPr marL="2514600" indent="-228600" defTabSz="849313" eaLnBrk="0" fontAlgn="base" hangingPunct="0">
              <a:spcBef>
                <a:spcPct val="0"/>
              </a:spcBef>
              <a:spcAft>
                <a:spcPct val="0"/>
              </a:spcAft>
              <a:defRPr sz="2000">
                <a:solidFill>
                  <a:schemeClr val="tx1"/>
                </a:solidFill>
                <a:latin typeface="Zurich BT"/>
              </a:defRPr>
            </a:lvl6pPr>
            <a:lvl7pPr marL="2971800" indent="-228600" defTabSz="849313" eaLnBrk="0" fontAlgn="base" hangingPunct="0">
              <a:spcBef>
                <a:spcPct val="0"/>
              </a:spcBef>
              <a:spcAft>
                <a:spcPct val="0"/>
              </a:spcAft>
              <a:defRPr sz="2000">
                <a:solidFill>
                  <a:schemeClr val="tx1"/>
                </a:solidFill>
                <a:latin typeface="Zurich BT"/>
              </a:defRPr>
            </a:lvl7pPr>
            <a:lvl8pPr marL="3429000" indent="-228600" defTabSz="849313" eaLnBrk="0" fontAlgn="base" hangingPunct="0">
              <a:spcBef>
                <a:spcPct val="0"/>
              </a:spcBef>
              <a:spcAft>
                <a:spcPct val="0"/>
              </a:spcAft>
              <a:defRPr sz="2000">
                <a:solidFill>
                  <a:schemeClr val="tx1"/>
                </a:solidFill>
                <a:latin typeface="Zurich BT"/>
              </a:defRPr>
            </a:lvl8pPr>
            <a:lvl9pPr marL="3886200" indent="-228600" defTabSz="849313" eaLnBrk="0" fontAlgn="base" hangingPunct="0">
              <a:spcBef>
                <a:spcPct val="0"/>
              </a:spcBef>
              <a:spcAft>
                <a:spcPct val="0"/>
              </a:spcAft>
              <a:defRPr sz="2000">
                <a:solidFill>
                  <a:schemeClr val="tx1"/>
                </a:solidFill>
                <a:latin typeface="Zurich BT"/>
              </a:defRPr>
            </a:lvl9pPr>
          </a:lstStyle>
          <a:p>
            <a:fld id="{0D63BB95-3E48-4E0E-B242-CE1006CCD311}" type="slidenum">
              <a:rPr lang="en-US" sz="1200" smtClean="0">
                <a:solidFill>
                  <a:schemeClr val="bg2"/>
                </a:solidFill>
              </a:rPr>
              <a:pPr/>
              <a:t>34</a:t>
            </a:fld>
            <a:endParaRPr lang="en-US" sz="1200" dirty="0" smtClean="0">
              <a:solidFill>
                <a:schemeClr val="bg2"/>
              </a:solidFill>
            </a:endParaRPr>
          </a:p>
        </p:txBody>
      </p:sp>
      <p:sp>
        <p:nvSpPr>
          <p:cNvPr id="11267" name="Rectangle 2"/>
          <p:cNvSpPr>
            <a:spLocks noGrp="1" noChangeArrowheads="1"/>
          </p:cNvSpPr>
          <p:nvPr>
            <p:ph type="title"/>
          </p:nvPr>
        </p:nvSpPr>
        <p:spPr>
          <a:xfrm>
            <a:off x="0" y="274638"/>
            <a:ext cx="9144000" cy="1143000"/>
          </a:xfrm>
        </p:spPr>
        <p:txBody>
          <a:bodyPr>
            <a:normAutofit/>
          </a:bodyPr>
          <a:lstStyle/>
          <a:p>
            <a:r>
              <a:rPr lang="en-US" sz="3200" dirty="0" smtClean="0"/>
              <a:t>Frequency Trend (Claims per $1 Million of Payroll)</a:t>
            </a:r>
          </a:p>
        </p:txBody>
      </p:sp>
      <p:grpSp>
        <p:nvGrpSpPr>
          <p:cNvPr id="6" name="Group 5"/>
          <p:cNvGrpSpPr>
            <a:grpSpLocks/>
          </p:cNvGrpSpPr>
          <p:nvPr/>
        </p:nvGrpSpPr>
        <p:grpSpPr bwMode="auto">
          <a:xfrm>
            <a:off x="0" y="5572125"/>
            <a:ext cx="9144000" cy="1285875"/>
            <a:chOff x="0" y="5572125"/>
            <a:chExt cx="9144000" cy="1285875"/>
          </a:xfrm>
        </p:grpSpPr>
        <p:pic>
          <p:nvPicPr>
            <p:cNvPr id="7" name="Picture 3" descr="G:\Information Services\Portal Admin\Misc Images\Logos &amp; Banners\FinalFooterCollat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3" name="Object 5"/>
          <p:cNvGraphicFramePr>
            <a:graphicFrameLocks noChangeAspect="1"/>
          </p:cNvGraphicFramePr>
          <p:nvPr>
            <p:extLst>
              <p:ext uri="{D42A27DB-BD31-4B8C-83A1-F6EECF244321}">
                <p14:modId xmlns:p14="http://schemas.microsoft.com/office/powerpoint/2010/main" val="1226569801"/>
              </p:ext>
            </p:extLst>
          </p:nvPr>
        </p:nvGraphicFramePr>
        <p:xfrm>
          <a:off x="800100" y="1121765"/>
          <a:ext cx="7543800" cy="5029200"/>
        </p:xfrm>
        <a:graphic>
          <a:graphicData uri="http://schemas.openxmlformats.org/drawingml/2006/chart">
            <c:chart xmlns:c="http://schemas.openxmlformats.org/drawingml/2006/chart" xmlns:r="http://schemas.openxmlformats.org/officeDocument/2006/relationships" r:id="rId4"/>
          </a:graphicData>
        </a:graphic>
      </p:graphicFrame>
      <p:sp>
        <p:nvSpPr>
          <p:cNvPr id="15" name="Oval Callout 14"/>
          <p:cNvSpPr/>
          <p:nvPr/>
        </p:nvSpPr>
        <p:spPr bwMode="auto">
          <a:xfrm>
            <a:off x="6719888" y="1253951"/>
            <a:ext cx="2043112" cy="1565449"/>
          </a:xfrm>
          <a:prstGeom prst="wedgeEllipseCallout">
            <a:avLst>
              <a:gd name="adj1" fmla="val -41951"/>
              <a:gd name="adj2" fmla="val 68205"/>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Zurich BT" pitchFamily="34" charset="0"/>
            </a:endParaRPr>
          </a:p>
        </p:txBody>
      </p:sp>
      <p:sp>
        <p:nvSpPr>
          <p:cNvPr id="16" name="TextBox 15"/>
          <p:cNvSpPr txBox="1"/>
          <p:nvPr/>
        </p:nvSpPr>
        <p:spPr>
          <a:xfrm>
            <a:off x="6781800" y="1676400"/>
            <a:ext cx="1818279" cy="923330"/>
          </a:xfrm>
          <a:prstGeom prst="rect">
            <a:avLst/>
          </a:prstGeom>
          <a:noFill/>
        </p:spPr>
        <p:txBody>
          <a:bodyPr wrap="square" rtlCol="0">
            <a:spAutoFit/>
          </a:bodyPr>
          <a:lstStyle/>
          <a:p>
            <a:pPr algn="ctr"/>
            <a:r>
              <a:rPr lang="en-US" dirty="0" smtClean="0"/>
              <a:t>-1.4% Overall </a:t>
            </a:r>
            <a:r>
              <a:rPr lang="en-US" dirty="0" smtClean="0"/>
              <a:t>Decreasing </a:t>
            </a:r>
            <a:r>
              <a:rPr lang="en-US" dirty="0" smtClean="0"/>
              <a:t>Trend</a:t>
            </a:r>
          </a:p>
          <a:p>
            <a:pPr algn="ctr"/>
            <a:endParaRPr lang="en-US" dirty="0"/>
          </a:p>
        </p:txBody>
      </p:sp>
      <p:sp>
        <p:nvSpPr>
          <p:cNvPr id="17"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34</a:t>
            </a:fld>
            <a:endParaRPr lang="en-US" dirty="0"/>
          </a:p>
        </p:txBody>
      </p:sp>
    </p:spTree>
    <p:extLst>
      <p:ext uri="{BB962C8B-B14F-4D97-AF65-F5344CB8AC3E}">
        <p14:creationId xmlns:p14="http://schemas.microsoft.com/office/powerpoint/2010/main" val="137051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4"/>
          <p:cNvGraphicFramePr>
            <a:graphicFrameLocks noChangeAspect="1"/>
          </p:cNvGraphicFramePr>
          <p:nvPr>
            <p:extLst>
              <p:ext uri="{D42A27DB-BD31-4B8C-83A1-F6EECF244321}">
                <p14:modId xmlns:p14="http://schemas.microsoft.com/office/powerpoint/2010/main" val="2742598339"/>
              </p:ext>
            </p:extLst>
          </p:nvPr>
        </p:nvGraphicFramePr>
        <p:xfrm>
          <a:off x="633248" y="500062"/>
          <a:ext cx="7334786"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1126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49313" eaLnBrk="0" hangingPunct="0">
              <a:defRPr sz="2000">
                <a:solidFill>
                  <a:schemeClr val="tx1"/>
                </a:solidFill>
                <a:latin typeface="Zurich BT"/>
              </a:defRPr>
            </a:lvl1pPr>
            <a:lvl2pPr marL="742950" indent="-285750" defTabSz="849313" eaLnBrk="0" hangingPunct="0">
              <a:defRPr sz="2000">
                <a:solidFill>
                  <a:schemeClr val="tx1"/>
                </a:solidFill>
                <a:latin typeface="Zurich BT"/>
              </a:defRPr>
            </a:lvl2pPr>
            <a:lvl3pPr marL="1143000" indent="-228600" defTabSz="849313" eaLnBrk="0" hangingPunct="0">
              <a:defRPr sz="2000">
                <a:solidFill>
                  <a:schemeClr val="tx1"/>
                </a:solidFill>
                <a:latin typeface="Zurich BT"/>
              </a:defRPr>
            </a:lvl3pPr>
            <a:lvl4pPr marL="1600200" indent="-228600" defTabSz="849313" eaLnBrk="0" hangingPunct="0">
              <a:defRPr sz="2000">
                <a:solidFill>
                  <a:schemeClr val="tx1"/>
                </a:solidFill>
                <a:latin typeface="Zurich BT"/>
              </a:defRPr>
            </a:lvl4pPr>
            <a:lvl5pPr marL="2057400" indent="-228600" defTabSz="849313" eaLnBrk="0" hangingPunct="0">
              <a:defRPr sz="2000">
                <a:solidFill>
                  <a:schemeClr val="tx1"/>
                </a:solidFill>
                <a:latin typeface="Zurich BT"/>
              </a:defRPr>
            </a:lvl5pPr>
            <a:lvl6pPr marL="2514600" indent="-228600" defTabSz="849313" eaLnBrk="0" fontAlgn="base" hangingPunct="0">
              <a:spcBef>
                <a:spcPct val="0"/>
              </a:spcBef>
              <a:spcAft>
                <a:spcPct val="0"/>
              </a:spcAft>
              <a:defRPr sz="2000">
                <a:solidFill>
                  <a:schemeClr val="tx1"/>
                </a:solidFill>
                <a:latin typeface="Zurich BT"/>
              </a:defRPr>
            </a:lvl6pPr>
            <a:lvl7pPr marL="2971800" indent="-228600" defTabSz="849313" eaLnBrk="0" fontAlgn="base" hangingPunct="0">
              <a:spcBef>
                <a:spcPct val="0"/>
              </a:spcBef>
              <a:spcAft>
                <a:spcPct val="0"/>
              </a:spcAft>
              <a:defRPr sz="2000">
                <a:solidFill>
                  <a:schemeClr val="tx1"/>
                </a:solidFill>
                <a:latin typeface="Zurich BT"/>
              </a:defRPr>
            </a:lvl7pPr>
            <a:lvl8pPr marL="3429000" indent="-228600" defTabSz="849313" eaLnBrk="0" fontAlgn="base" hangingPunct="0">
              <a:spcBef>
                <a:spcPct val="0"/>
              </a:spcBef>
              <a:spcAft>
                <a:spcPct val="0"/>
              </a:spcAft>
              <a:defRPr sz="2000">
                <a:solidFill>
                  <a:schemeClr val="tx1"/>
                </a:solidFill>
                <a:latin typeface="Zurich BT"/>
              </a:defRPr>
            </a:lvl8pPr>
            <a:lvl9pPr marL="3886200" indent="-228600" defTabSz="849313" eaLnBrk="0" fontAlgn="base" hangingPunct="0">
              <a:spcBef>
                <a:spcPct val="0"/>
              </a:spcBef>
              <a:spcAft>
                <a:spcPct val="0"/>
              </a:spcAft>
              <a:defRPr sz="2000">
                <a:solidFill>
                  <a:schemeClr val="tx1"/>
                </a:solidFill>
                <a:latin typeface="Zurich BT"/>
              </a:defRPr>
            </a:lvl9pPr>
          </a:lstStyle>
          <a:p>
            <a:fld id="{0D63BB95-3E48-4E0E-B242-CE1006CCD311}" type="slidenum">
              <a:rPr lang="en-US" sz="1200" smtClean="0">
                <a:solidFill>
                  <a:schemeClr val="bg2"/>
                </a:solidFill>
              </a:rPr>
              <a:pPr/>
              <a:t>35</a:t>
            </a:fld>
            <a:endParaRPr lang="en-US" sz="1200" dirty="0" smtClean="0">
              <a:solidFill>
                <a:schemeClr val="bg2"/>
              </a:solidFill>
            </a:endParaRPr>
          </a:p>
        </p:txBody>
      </p:sp>
      <p:sp>
        <p:nvSpPr>
          <p:cNvPr id="11267" name="Rectangle 2"/>
          <p:cNvSpPr>
            <a:spLocks noGrp="1" noChangeArrowheads="1"/>
          </p:cNvSpPr>
          <p:nvPr>
            <p:ph type="title"/>
          </p:nvPr>
        </p:nvSpPr>
        <p:spPr>
          <a:xfrm>
            <a:off x="457200" y="358914"/>
            <a:ext cx="8229600" cy="1143000"/>
          </a:xfrm>
        </p:spPr>
        <p:txBody>
          <a:bodyPr>
            <a:normAutofit/>
          </a:bodyPr>
          <a:lstStyle/>
          <a:p>
            <a:r>
              <a:rPr lang="en-US" sz="3200" dirty="0" smtClean="0"/>
              <a:t>Severity Trend (Dollars of Loss per Claim)</a:t>
            </a:r>
          </a:p>
        </p:txBody>
      </p:sp>
      <p:grpSp>
        <p:nvGrpSpPr>
          <p:cNvPr id="6" name="Group 5"/>
          <p:cNvGrpSpPr>
            <a:grpSpLocks/>
          </p:cNvGrpSpPr>
          <p:nvPr/>
        </p:nvGrpSpPr>
        <p:grpSpPr bwMode="auto">
          <a:xfrm>
            <a:off x="0" y="5572125"/>
            <a:ext cx="9144000" cy="1285875"/>
            <a:chOff x="0" y="5572125"/>
            <a:chExt cx="9144000" cy="1285875"/>
          </a:xfrm>
        </p:grpSpPr>
        <p:pic>
          <p:nvPicPr>
            <p:cNvPr id="7" name="Picture 3" descr="G:\Information Services\Portal Admin\Misc Images\Logos &amp; Banners\FinalFooterCollater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Oval Callout 14"/>
          <p:cNvSpPr/>
          <p:nvPr/>
        </p:nvSpPr>
        <p:spPr bwMode="auto">
          <a:xfrm>
            <a:off x="2376488" y="1253951"/>
            <a:ext cx="2043112" cy="1565449"/>
          </a:xfrm>
          <a:prstGeom prst="wedgeEllipseCallout">
            <a:avLst>
              <a:gd name="adj1" fmla="val 11262"/>
              <a:gd name="adj2" fmla="val 74732"/>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Zurich BT" pitchFamily="34" charset="0"/>
            </a:endParaRPr>
          </a:p>
        </p:txBody>
      </p:sp>
      <p:sp>
        <p:nvSpPr>
          <p:cNvPr id="16" name="TextBox 15"/>
          <p:cNvSpPr txBox="1"/>
          <p:nvPr/>
        </p:nvSpPr>
        <p:spPr>
          <a:xfrm>
            <a:off x="2522722" y="1654314"/>
            <a:ext cx="1818279" cy="646331"/>
          </a:xfrm>
          <a:prstGeom prst="rect">
            <a:avLst/>
          </a:prstGeom>
          <a:noFill/>
        </p:spPr>
        <p:txBody>
          <a:bodyPr wrap="square" rtlCol="0">
            <a:spAutoFit/>
          </a:bodyPr>
          <a:lstStyle/>
          <a:p>
            <a:pPr algn="ctr"/>
            <a:r>
              <a:rPr lang="en-US" dirty="0" smtClean="0"/>
              <a:t>2.5</a:t>
            </a:r>
            <a:r>
              <a:rPr lang="en-US" dirty="0" smtClean="0"/>
              <a:t>% Overall</a:t>
            </a:r>
            <a:br>
              <a:rPr lang="en-US" dirty="0" smtClean="0"/>
            </a:br>
            <a:r>
              <a:rPr lang="en-US" dirty="0" smtClean="0"/>
              <a:t>Increasing </a:t>
            </a:r>
            <a:r>
              <a:rPr lang="en-US" dirty="0" smtClean="0"/>
              <a:t>Trend</a:t>
            </a:r>
            <a:endParaRPr lang="en-US" dirty="0"/>
          </a:p>
        </p:txBody>
      </p:sp>
      <p:sp>
        <p:nvSpPr>
          <p:cNvPr id="13"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35</a:t>
            </a:fld>
            <a:endParaRPr lang="en-US" dirty="0"/>
          </a:p>
        </p:txBody>
      </p:sp>
    </p:spTree>
    <p:extLst>
      <p:ext uri="{BB962C8B-B14F-4D97-AF65-F5344CB8AC3E}">
        <p14:creationId xmlns:p14="http://schemas.microsoft.com/office/powerpoint/2010/main" val="66241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49313" eaLnBrk="0" hangingPunct="0">
              <a:defRPr sz="2000">
                <a:solidFill>
                  <a:schemeClr val="tx1"/>
                </a:solidFill>
                <a:latin typeface="Zurich BT"/>
              </a:defRPr>
            </a:lvl1pPr>
            <a:lvl2pPr marL="742950" indent="-285750" defTabSz="849313" eaLnBrk="0" hangingPunct="0">
              <a:defRPr sz="2000">
                <a:solidFill>
                  <a:schemeClr val="tx1"/>
                </a:solidFill>
                <a:latin typeface="Zurich BT"/>
              </a:defRPr>
            </a:lvl2pPr>
            <a:lvl3pPr marL="1143000" indent="-228600" defTabSz="849313" eaLnBrk="0" hangingPunct="0">
              <a:defRPr sz="2000">
                <a:solidFill>
                  <a:schemeClr val="tx1"/>
                </a:solidFill>
                <a:latin typeface="Zurich BT"/>
              </a:defRPr>
            </a:lvl3pPr>
            <a:lvl4pPr marL="1600200" indent="-228600" defTabSz="849313" eaLnBrk="0" hangingPunct="0">
              <a:defRPr sz="2000">
                <a:solidFill>
                  <a:schemeClr val="tx1"/>
                </a:solidFill>
                <a:latin typeface="Zurich BT"/>
              </a:defRPr>
            </a:lvl4pPr>
            <a:lvl5pPr marL="2057400" indent="-228600" defTabSz="849313" eaLnBrk="0" hangingPunct="0">
              <a:defRPr sz="2000">
                <a:solidFill>
                  <a:schemeClr val="tx1"/>
                </a:solidFill>
                <a:latin typeface="Zurich BT"/>
              </a:defRPr>
            </a:lvl5pPr>
            <a:lvl6pPr marL="2514600" indent="-228600" defTabSz="849313" eaLnBrk="0" fontAlgn="base" hangingPunct="0">
              <a:spcBef>
                <a:spcPct val="0"/>
              </a:spcBef>
              <a:spcAft>
                <a:spcPct val="0"/>
              </a:spcAft>
              <a:defRPr sz="2000">
                <a:solidFill>
                  <a:schemeClr val="tx1"/>
                </a:solidFill>
                <a:latin typeface="Zurich BT"/>
              </a:defRPr>
            </a:lvl6pPr>
            <a:lvl7pPr marL="2971800" indent="-228600" defTabSz="849313" eaLnBrk="0" fontAlgn="base" hangingPunct="0">
              <a:spcBef>
                <a:spcPct val="0"/>
              </a:spcBef>
              <a:spcAft>
                <a:spcPct val="0"/>
              </a:spcAft>
              <a:defRPr sz="2000">
                <a:solidFill>
                  <a:schemeClr val="tx1"/>
                </a:solidFill>
                <a:latin typeface="Zurich BT"/>
              </a:defRPr>
            </a:lvl7pPr>
            <a:lvl8pPr marL="3429000" indent="-228600" defTabSz="849313" eaLnBrk="0" fontAlgn="base" hangingPunct="0">
              <a:spcBef>
                <a:spcPct val="0"/>
              </a:spcBef>
              <a:spcAft>
                <a:spcPct val="0"/>
              </a:spcAft>
              <a:defRPr sz="2000">
                <a:solidFill>
                  <a:schemeClr val="tx1"/>
                </a:solidFill>
                <a:latin typeface="Zurich BT"/>
              </a:defRPr>
            </a:lvl8pPr>
            <a:lvl9pPr marL="3886200" indent="-228600" defTabSz="849313" eaLnBrk="0" fontAlgn="base" hangingPunct="0">
              <a:spcBef>
                <a:spcPct val="0"/>
              </a:spcBef>
              <a:spcAft>
                <a:spcPct val="0"/>
              </a:spcAft>
              <a:defRPr sz="2000">
                <a:solidFill>
                  <a:schemeClr val="tx1"/>
                </a:solidFill>
                <a:latin typeface="Zurich BT"/>
              </a:defRPr>
            </a:lvl9pPr>
          </a:lstStyle>
          <a:p>
            <a:fld id="{0D63BB95-3E48-4E0E-B242-CE1006CCD311}" type="slidenum">
              <a:rPr lang="en-US" sz="1200" smtClean="0">
                <a:solidFill>
                  <a:schemeClr val="bg2"/>
                </a:solidFill>
              </a:rPr>
              <a:pPr/>
              <a:t>36</a:t>
            </a:fld>
            <a:endParaRPr lang="en-US" sz="1200" dirty="0" smtClean="0">
              <a:solidFill>
                <a:schemeClr val="bg2"/>
              </a:solidFill>
            </a:endParaRPr>
          </a:p>
        </p:txBody>
      </p:sp>
      <p:sp>
        <p:nvSpPr>
          <p:cNvPr id="11267" name="Rectangle 2"/>
          <p:cNvSpPr>
            <a:spLocks noGrp="1" noChangeArrowheads="1"/>
          </p:cNvSpPr>
          <p:nvPr>
            <p:ph type="title"/>
          </p:nvPr>
        </p:nvSpPr>
        <p:spPr>
          <a:xfrm>
            <a:off x="0" y="274638"/>
            <a:ext cx="9144000" cy="1143000"/>
          </a:xfrm>
        </p:spPr>
        <p:txBody>
          <a:bodyPr>
            <a:normAutofit/>
          </a:bodyPr>
          <a:lstStyle/>
          <a:p>
            <a:r>
              <a:rPr lang="en-US" sz="3200" dirty="0" smtClean="0"/>
              <a:t>Loss Rate Trend (Dollars of Loss per $100 of Payroll)</a:t>
            </a:r>
          </a:p>
        </p:txBody>
      </p:sp>
      <p:grpSp>
        <p:nvGrpSpPr>
          <p:cNvPr id="6" name="Group 5"/>
          <p:cNvGrpSpPr>
            <a:grpSpLocks/>
          </p:cNvGrpSpPr>
          <p:nvPr/>
        </p:nvGrpSpPr>
        <p:grpSpPr bwMode="auto">
          <a:xfrm>
            <a:off x="0" y="5572125"/>
            <a:ext cx="9144000" cy="1285875"/>
            <a:chOff x="0" y="5572125"/>
            <a:chExt cx="9144000" cy="1285875"/>
          </a:xfrm>
        </p:grpSpPr>
        <p:pic>
          <p:nvPicPr>
            <p:cNvPr id="7" name="Picture 3" descr="G:\Information Services\Portal Admin\Misc Images\Logos &amp; Banners\FinalFooterCollat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2" name="Object 3"/>
          <p:cNvGraphicFramePr>
            <a:graphicFrameLocks noChangeAspect="1"/>
          </p:cNvGraphicFramePr>
          <p:nvPr>
            <p:extLst>
              <p:ext uri="{D42A27DB-BD31-4B8C-83A1-F6EECF244321}">
                <p14:modId xmlns:p14="http://schemas.microsoft.com/office/powerpoint/2010/main" val="930658271"/>
              </p:ext>
            </p:extLst>
          </p:nvPr>
        </p:nvGraphicFramePr>
        <p:xfrm>
          <a:off x="914400" y="903084"/>
          <a:ext cx="7315200" cy="5315607"/>
        </p:xfrm>
        <a:graphic>
          <a:graphicData uri="http://schemas.openxmlformats.org/drawingml/2006/chart">
            <c:chart xmlns:c="http://schemas.openxmlformats.org/drawingml/2006/chart" xmlns:r="http://schemas.openxmlformats.org/officeDocument/2006/relationships" r:id="rId4"/>
          </a:graphicData>
        </a:graphic>
      </p:graphicFrame>
      <p:sp>
        <p:nvSpPr>
          <p:cNvPr id="15" name="Oval Callout 14"/>
          <p:cNvSpPr/>
          <p:nvPr/>
        </p:nvSpPr>
        <p:spPr bwMode="auto">
          <a:xfrm>
            <a:off x="6006662" y="1143000"/>
            <a:ext cx="1841938" cy="1524000"/>
          </a:xfrm>
          <a:prstGeom prst="wedgeEllipseCallout">
            <a:avLst>
              <a:gd name="adj1" fmla="val 15065"/>
              <a:gd name="adj2" fmla="val 75122"/>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Zurich BT" pitchFamily="34" charset="0"/>
            </a:endParaRPr>
          </a:p>
        </p:txBody>
      </p:sp>
      <p:sp>
        <p:nvSpPr>
          <p:cNvPr id="16" name="TextBox 15"/>
          <p:cNvSpPr txBox="1"/>
          <p:nvPr/>
        </p:nvSpPr>
        <p:spPr>
          <a:xfrm>
            <a:off x="6170891" y="1510329"/>
            <a:ext cx="1513479" cy="923330"/>
          </a:xfrm>
          <a:prstGeom prst="rect">
            <a:avLst/>
          </a:prstGeom>
          <a:noFill/>
        </p:spPr>
        <p:txBody>
          <a:bodyPr wrap="square" rtlCol="0">
            <a:spAutoFit/>
          </a:bodyPr>
          <a:lstStyle/>
          <a:p>
            <a:pPr algn="ctr"/>
            <a:r>
              <a:rPr lang="en-US" dirty="0" smtClean="0"/>
              <a:t>+1.1% Overall</a:t>
            </a:r>
            <a:br>
              <a:rPr lang="en-US" dirty="0" smtClean="0"/>
            </a:br>
            <a:r>
              <a:rPr lang="en-US" dirty="0" smtClean="0"/>
              <a:t>Increasing Trend</a:t>
            </a:r>
            <a:endParaRPr lang="en-US" dirty="0"/>
          </a:p>
        </p:txBody>
      </p:sp>
      <p:sp>
        <p:nvSpPr>
          <p:cNvPr id="13"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36</a:t>
            </a:fld>
            <a:endParaRPr lang="en-US" dirty="0"/>
          </a:p>
        </p:txBody>
      </p:sp>
    </p:spTree>
    <p:extLst>
      <p:ext uri="{BB962C8B-B14F-4D97-AF65-F5344CB8AC3E}">
        <p14:creationId xmlns:p14="http://schemas.microsoft.com/office/powerpoint/2010/main" val="565570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n-US" sz="3200" dirty="0" smtClean="0"/>
              <a:t>Calculating Projected Losses</a:t>
            </a:r>
            <a:endParaRPr lang="en-US" sz="32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 name="Table 2"/>
          <p:cNvGraphicFramePr>
            <a:graphicFrameLocks noGrp="1"/>
          </p:cNvGraphicFramePr>
          <p:nvPr>
            <p:extLst>
              <p:ext uri="{D42A27DB-BD31-4B8C-83A1-F6EECF244321}">
                <p14:modId xmlns:p14="http://schemas.microsoft.com/office/powerpoint/2010/main" val="3414486506"/>
              </p:ext>
            </p:extLst>
          </p:nvPr>
        </p:nvGraphicFramePr>
        <p:xfrm>
          <a:off x="685801" y="1600198"/>
          <a:ext cx="8046243" cy="3251577"/>
        </p:xfrm>
        <a:graphic>
          <a:graphicData uri="http://schemas.openxmlformats.org/drawingml/2006/table">
            <a:tbl>
              <a:tblPr>
                <a:tableStyleId>{5C22544A-7EE6-4342-B048-85BDC9FD1C3A}</a:tableStyleId>
              </a:tblPr>
              <a:tblGrid>
                <a:gridCol w="1641053"/>
                <a:gridCol w="1698297"/>
                <a:gridCol w="1698297"/>
                <a:gridCol w="1583806"/>
                <a:gridCol w="1424790"/>
              </a:tblGrid>
              <a:tr h="152402">
                <a:tc gridSpan="3">
                  <a:txBody>
                    <a:bodyPr/>
                    <a:lstStyle/>
                    <a:p>
                      <a:pPr algn="l" fontAlgn="b"/>
                      <a:r>
                        <a:rPr lang="en-US" sz="1600" u="none" strike="noStrike" dirty="0">
                          <a:effectLst/>
                          <a:latin typeface="+mn-lt"/>
                        </a:rPr>
                        <a:t>Selected </a:t>
                      </a:r>
                      <a:r>
                        <a:rPr lang="en-US" sz="1600" u="none" strike="noStrike" dirty="0" smtClean="0">
                          <a:effectLst/>
                          <a:latin typeface="+mn-lt"/>
                        </a:rPr>
                        <a:t>2016-17 </a:t>
                      </a:r>
                      <a:r>
                        <a:rPr lang="en-US" sz="1600" u="none" strike="noStrike" dirty="0">
                          <a:effectLst/>
                          <a:latin typeface="+mn-lt"/>
                        </a:rPr>
                        <a:t>$100K Loss and ALAE Rate </a:t>
                      </a:r>
                      <a:endParaRPr lang="en-US" sz="1600" b="0" i="0" u="none" strike="noStrike" dirty="0">
                        <a:solidFill>
                          <a:srgbClr val="000000"/>
                        </a:solidFill>
                        <a:effectLst/>
                        <a:latin typeface="+mn-lt"/>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r" fontAlgn="b"/>
                      <a:r>
                        <a:rPr lang="en-US" sz="1600" u="none" strike="noStrike" dirty="0" smtClean="0">
                          <a:effectLst/>
                          <a:latin typeface="+mn-lt"/>
                        </a:rPr>
                        <a:t>$3.300</a:t>
                      </a:r>
                      <a:endParaRPr lang="en-US" sz="1600" b="0" i="0" u="none" strike="noStrike" dirty="0">
                        <a:solidFill>
                          <a:srgbClr val="000000"/>
                        </a:solidFill>
                        <a:effectLst/>
                        <a:latin typeface="+mn-lt"/>
                      </a:endParaRPr>
                    </a:p>
                  </a:txBody>
                  <a:tcPr marL="9525" marR="9525" marT="9525" marB="0" anchor="b"/>
                </a:tc>
              </a:tr>
              <a:tr h="428316">
                <a:tc gridSpan="2">
                  <a:txBody>
                    <a:bodyPr/>
                    <a:lstStyle/>
                    <a:p>
                      <a:pPr algn="l" fontAlgn="b"/>
                      <a:r>
                        <a:rPr lang="en-US" sz="1600" u="none" strike="noStrike" dirty="0">
                          <a:effectLst/>
                          <a:latin typeface="+mn-lt"/>
                        </a:rPr>
                        <a:t>Adjusted to </a:t>
                      </a:r>
                      <a:r>
                        <a:rPr lang="en-US" sz="1600" u="none" strike="noStrike" dirty="0" smtClean="0">
                          <a:effectLst/>
                          <a:latin typeface="+mn-lt"/>
                        </a:rPr>
                        <a:t>2017-18 </a:t>
                      </a:r>
                      <a:r>
                        <a:rPr lang="en-US" sz="1600" u="none" strike="noStrike" dirty="0">
                          <a:effectLst/>
                          <a:latin typeface="+mn-lt"/>
                        </a:rPr>
                        <a:t>Cost Level</a:t>
                      </a:r>
                      <a:endParaRPr lang="en-US" sz="1600" b="0" i="0" u="none" strike="noStrike" dirty="0">
                        <a:solidFill>
                          <a:srgbClr val="000000"/>
                        </a:solidFill>
                        <a:effectLst/>
                        <a:latin typeface="+mn-lt"/>
                      </a:endParaRPr>
                    </a:p>
                  </a:txBody>
                  <a:tcPr marL="9525" marR="9525" marT="9525" marB="0" anchor="b"/>
                </a:tc>
                <a:tc hMerge="1">
                  <a:txBody>
                    <a:bodyPr/>
                    <a:lstStyle/>
                    <a:p>
                      <a:endParaRPr lang="en-US"/>
                    </a:p>
                  </a:txBody>
                  <a:tcPr/>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r" fontAlgn="b"/>
                      <a:r>
                        <a:rPr lang="en-US" sz="1600" u="none" strike="noStrike" dirty="0" smtClean="0">
                          <a:effectLst/>
                          <a:latin typeface="+mn-lt"/>
                        </a:rPr>
                        <a:t>1.011</a:t>
                      </a:r>
                      <a:endParaRPr lang="en-US" sz="1600" b="0" i="0" u="none" strike="noStrike" dirty="0">
                        <a:solidFill>
                          <a:srgbClr val="000000"/>
                        </a:solidFill>
                        <a:effectLst/>
                        <a:latin typeface="+mn-lt"/>
                      </a:endParaRPr>
                    </a:p>
                  </a:txBody>
                  <a:tcPr marL="9525" marR="9525" marT="9525" marB="0" anchor="b"/>
                </a:tc>
              </a:tr>
              <a:tr h="428316">
                <a:tc gridSpan="2">
                  <a:txBody>
                    <a:bodyPr/>
                    <a:lstStyle/>
                    <a:p>
                      <a:pPr algn="l" fontAlgn="b"/>
                      <a:r>
                        <a:rPr lang="en-US" sz="1600" u="none" strike="noStrike" dirty="0">
                          <a:effectLst/>
                          <a:latin typeface="+mn-lt"/>
                        </a:rPr>
                        <a:t>Adjusted to $250K SIR Level</a:t>
                      </a:r>
                      <a:endParaRPr lang="en-US" sz="1600" b="0" i="0" u="none" strike="noStrike" dirty="0">
                        <a:solidFill>
                          <a:srgbClr val="000000"/>
                        </a:solidFill>
                        <a:effectLst/>
                        <a:latin typeface="+mn-lt"/>
                      </a:endParaRPr>
                    </a:p>
                  </a:txBody>
                  <a:tcPr marL="9525" marR="9525" marT="9525" marB="0" anchor="b"/>
                </a:tc>
                <a:tc hMerge="1">
                  <a:txBody>
                    <a:bodyPr/>
                    <a:lstStyle/>
                    <a:p>
                      <a:endParaRPr lang="en-US"/>
                    </a:p>
                  </a:txBody>
                  <a:tcPr/>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r" fontAlgn="b"/>
                      <a:r>
                        <a:rPr lang="en-US" sz="1600" u="none" strike="noStrike" dirty="0" smtClean="0">
                          <a:effectLst/>
                          <a:latin typeface="+mn-lt"/>
                        </a:rPr>
                        <a:t>1.460</a:t>
                      </a:r>
                      <a:endParaRPr lang="en-US" sz="1600" b="0" i="0" u="none" strike="noStrike" dirty="0">
                        <a:solidFill>
                          <a:srgbClr val="000000"/>
                        </a:solidFill>
                        <a:effectLst/>
                        <a:latin typeface="+mn-lt"/>
                      </a:endParaRPr>
                    </a:p>
                  </a:txBody>
                  <a:tcPr marL="9525" marR="9525" marT="9525" marB="0" anchor="b"/>
                </a:tc>
              </a:tr>
              <a:tr h="428316">
                <a:tc gridSpan="3">
                  <a:txBody>
                    <a:bodyPr/>
                    <a:lstStyle/>
                    <a:p>
                      <a:pPr algn="l" fontAlgn="b"/>
                      <a:r>
                        <a:rPr lang="en-US" sz="1600" u="none" strike="noStrike" dirty="0">
                          <a:effectLst/>
                          <a:latin typeface="+mn-lt"/>
                        </a:rPr>
                        <a:t>Selected </a:t>
                      </a:r>
                      <a:r>
                        <a:rPr lang="en-US" sz="1600" u="none" strike="noStrike" dirty="0" smtClean="0">
                          <a:effectLst/>
                          <a:latin typeface="+mn-lt"/>
                        </a:rPr>
                        <a:t>2017-18 </a:t>
                      </a:r>
                      <a:r>
                        <a:rPr lang="en-US" sz="1600" u="none" strike="noStrike" dirty="0">
                          <a:effectLst/>
                          <a:latin typeface="+mn-lt"/>
                        </a:rPr>
                        <a:t>$250K Loss and ALAE Rate </a:t>
                      </a:r>
                      <a:endParaRPr lang="en-US" sz="1600" b="0" i="0" u="none" strike="noStrike" dirty="0">
                        <a:solidFill>
                          <a:srgbClr val="000000"/>
                        </a:solidFill>
                        <a:effectLst/>
                        <a:latin typeface="+mn-lt"/>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r" fontAlgn="b"/>
                      <a:r>
                        <a:rPr lang="en-US" sz="1600" u="none" strike="noStrike" dirty="0" smtClean="0">
                          <a:effectLst/>
                          <a:latin typeface="+mn-lt"/>
                        </a:rPr>
                        <a:t>$4.869</a:t>
                      </a:r>
                      <a:endParaRPr lang="en-US" sz="1600" b="0" i="0" u="none" strike="noStrike" dirty="0">
                        <a:solidFill>
                          <a:srgbClr val="000000"/>
                        </a:solidFill>
                        <a:effectLst/>
                        <a:latin typeface="+mn-lt"/>
                      </a:endParaRPr>
                    </a:p>
                  </a:txBody>
                  <a:tcPr marL="9525" marR="9525" marT="9525" marB="0" anchor="b"/>
                </a:tc>
              </a:tr>
              <a:tr h="428316">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r>
              <a:tr h="428316">
                <a:tc gridSpan="2">
                  <a:txBody>
                    <a:bodyPr/>
                    <a:lstStyle/>
                    <a:p>
                      <a:pPr algn="l" fontAlgn="b"/>
                      <a:r>
                        <a:rPr lang="en-US" sz="1600" u="none" strike="noStrike" dirty="0">
                          <a:effectLst/>
                          <a:latin typeface="+mn-lt"/>
                        </a:rPr>
                        <a:t>Estimated </a:t>
                      </a:r>
                      <a:r>
                        <a:rPr lang="en-US" sz="1600" u="none" strike="noStrike" dirty="0" smtClean="0">
                          <a:effectLst/>
                          <a:latin typeface="+mn-lt"/>
                        </a:rPr>
                        <a:t>2017-18 </a:t>
                      </a:r>
                      <a:r>
                        <a:rPr lang="en-US" sz="1600" u="none" strike="noStrike" dirty="0">
                          <a:effectLst/>
                          <a:latin typeface="+mn-lt"/>
                        </a:rPr>
                        <a:t>Payroll ($00's)</a:t>
                      </a:r>
                      <a:endParaRPr lang="en-US" sz="1600" b="0" i="0" u="none" strike="noStrike" dirty="0">
                        <a:solidFill>
                          <a:srgbClr val="000000"/>
                        </a:solidFill>
                        <a:effectLst/>
                        <a:latin typeface="+mn-lt"/>
                      </a:endParaRPr>
                    </a:p>
                  </a:txBody>
                  <a:tcPr marL="9525" marR="9525" marT="9525" marB="0" anchor="b"/>
                </a:tc>
                <a:tc hMerge="1">
                  <a:txBody>
                    <a:bodyPr/>
                    <a:lstStyle/>
                    <a:p>
                      <a:endParaRPr lang="en-US"/>
                    </a:p>
                  </a:txBody>
                  <a:tcPr/>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r" fontAlgn="b"/>
                      <a:r>
                        <a:rPr lang="en-US" sz="1600" b="0" i="0" u="none" strike="noStrike" dirty="0" smtClean="0">
                          <a:solidFill>
                            <a:schemeClr val="dk1"/>
                          </a:solidFill>
                          <a:effectLst/>
                          <a:latin typeface="+mn-lt"/>
                        </a:rPr>
                        <a:t>220,625</a:t>
                      </a:r>
                      <a:endParaRPr lang="en-US" sz="1600" b="0" i="0" u="none" strike="noStrike" dirty="0">
                        <a:solidFill>
                          <a:srgbClr val="000000"/>
                        </a:solidFill>
                        <a:effectLst/>
                        <a:latin typeface="+mn-lt"/>
                      </a:endParaRPr>
                    </a:p>
                  </a:txBody>
                  <a:tcPr marL="9525" marR="9525" marT="9525" marB="0" anchor="b"/>
                </a:tc>
              </a:tr>
              <a:tr h="428316">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r>
              <a:tr h="428316">
                <a:tc gridSpan="2">
                  <a:txBody>
                    <a:bodyPr/>
                    <a:lstStyle/>
                    <a:p>
                      <a:pPr algn="l" fontAlgn="b"/>
                      <a:r>
                        <a:rPr lang="en-US" sz="1600" u="none" strike="noStrike" dirty="0">
                          <a:effectLst/>
                          <a:latin typeface="+mn-lt"/>
                        </a:rPr>
                        <a:t>Projected </a:t>
                      </a:r>
                      <a:r>
                        <a:rPr lang="en-US" sz="1600" u="none" strike="noStrike" dirty="0" smtClean="0">
                          <a:effectLst/>
                          <a:latin typeface="+mn-lt"/>
                        </a:rPr>
                        <a:t>2017-18 </a:t>
                      </a:r>
                      <a:r>
                        <a:rPr lang="en-US" sz="1600" u="none" strike="noStrike" dirty="0">
                          <a:effectLst/>
                          <a:latin typeface="+mn-lt"/>
                        </a:rPr>
                        <a:t>Loss and ALAE</a:t>
                      </a:r>
                      <a:endParaRPr lang="en-US" sz="1600" b="0" i="0" u="none" strike="noStrike" dirty="0">
                        <a:solidFill>
                          <a:srgbClr val="000000"/>
                        </a:solidFill>
                        <a:effectLst/>
                        <a:latin typeface="+mn-lt"/>
                      </a:endParaRPr>
                    </a:p>
                  </a:txBody>
                  <a:tcPr marL="9525" marR="9525" marT="9525" marB="0" anchor="b"/>
                </a:tc>
                <a:tc hMerge="1">
                  <a:txBody>
                    <a:bodyPr/>
                    <a:lstStyle/>
                    <a:p>
                      <a:endParaRPr lang="en-US"/>
                    </a:p>
                  </a:txBody>
                  <a:tcPr/>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r" fontAlgn="b"/>
                      <a:r>
                        <a:rPr lang="en-US" sz="1600" u="none" strike="noStrike" dirty="0" smtClean="0">
                          <a:effectLst/>
                          <a:latin typeface="+mn-lt"/>
                        </a:rPr>
                        <a:t>$1,074,000</a:t>
                      </a:r>
                      <a:endParaRPr lang="en-US" sz="1600" b="0" i="0" u="none" strike="noStrike" dirty="0">
                        <a:solidFill>
                          <a:srgbClr val="000000"/>
                        </a:solidFill>
                        <a:effectLst/>
                        <a:latin typeface="+mn-lt"/>
                      </a:endParaRPr>
                    </a:p>
                  </a:txBody>
                  <a:tcPr marL="9525" marR="9525" marT="9525" marB="0" anchor="b"/>
                </a:tc>
              </a:tr>
            </a:tbl>
          </a:graphicData>
        </a:graphic>
      </p:graphicFrame>
      <p:sp>
        <p:nvSpPr>
          <p:cNvPr id="11"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37</a:t>
            </a:fld>
            <a:endParaRPr lang="en-US" dirty="0"/>
          </a:p>
        </p:txBody>
      </p:sp>
    </p:spTree>
    <p:extLst>
      <p:ext uri="{BB962C8B-B14F-4D97-AF65-F5344CB8AC3E}">
        <p14:creationId xmlns:p14="http://schemas.microsoft.com/office/powerpoint/2010/main" val="3773497230"/>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0"/>
            <a:ext cx="8229600" cy="1143000"/>
          </a:xfrm>
        </p:spPr>
        <p:txBody>
          <a:bodyPr>
            <a:normAutofit/>
          </a:bodyPr>
          <a:lstStyle/>
          <a:p>
            <a:r>
              <a:rPr lang="en-US" sz="3200" dirty="0" smtClean="0"/>
              <a:t>Projected </a:t>
            </a:r>
            <a:r>
              <a:rPr lang="en-US" sz="3200" dirty="0" smtClean="0"/>
              <a:t>Losses</a:t>
            </a:r>
            <a:endParaRPr lang="en-US" sz="3200" dirty="0" smtClean="0"/>
          </a:p>
        </p:txBody>
      </p:sp>
      <p:sp>
        <p:nvSpPr>
          <p:cNvPr id="31748" name="Text Box 3"/>
          <p:cNvSpPr txBox="1">
            <a:spLocks noChangeArrowheads="1"/>
          </p:cNvSpPr>
          <p:nvPr/>
        </p:nvSpPr>
        <p:spPr bwMode="auto">
          <a:xfrm>
            <a:off x="460375" y="5467290"/>
            <a:ext cx="632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Zurich BT"/>
              </a:defRPr>
            </a:lvl1pPr>
            <a:lvl2pPr marL="742950" indent="-285750" eaLnBrk="0" hangingPunct="0">
              <a:defRPr sz="2000">
                <a:solidFill>
                  <a:schemeClr val="tx1"/>
                </a:solidFill>
                <a:latin typeface="Zurich BT"/>
              </a:defRPr>
            </a:lvl2pPr>
            <a:lvl3pPr marL="1143000" indent="-228600" eaLnBrk="0" hangingPunct="0">
              <a:defRPr sz="2000">
                <a:solidFill>
                  <a:schemeClr val="tx1"/>
                </a:solidFill>
                <a:latin typeface="Zurich BT"/>
              </a:defRPr>
            </a:lvl3pPr>
            <a:lvl4pPr marL="1600200" indent="-228600" eaLnBrk="0" hangingPunct="0">
              <a:defRPr sz="2000">
                <a:solidFill>
                  <a:schemeClr val="tx1"/>
                </a:solidFill>
                <a:latin typeface="Zurich BT"/>
              </a:defRPr>
            </a:lvl4pPr>
            <a:lvl5pPr marL="2057400" indent="-228600" eaLnBrk="0" hangingPunct="0">
              <a:defRPr sz="2000">
                <a:solidFill>
                  <a:schemeClr val="tx1"/>
                </a:solidFill>
                <a:latin typeface="Zurich BT"/>
              </a:defRPr>
            </a:lvl5pPr>
            <a:lvl6pPr marL="2514600" indent="-228600" eaLnBrk="0" fontAlgn="base" hangingPunct="0">
              <a:spcBef>
                <a:spcPct val="0"/>
              </a:spcBef>
              <a:spcAft>
                <a:spcPct val="0"/>
              </a:spcAft>
              <a:defRPr sz="2000">
                <a:solidFill>
                  <a:schemeClr val="tx1"/>
                </a:solidFill>
                <a:latin typeface="Zurich BT"/>
              </a:defRPr>
            </a:lvl6pPr>
            <a:lvl7pPr marL="2971800" indent="-228600" eaLnBrk="0" fontAlgn="base" hangingPunct="0">
              <a:spcBef>
                <a:spcPct val="0"/>
              </a:spcBef>
              <a:spcAft>
                <a:spcPct val="0"/>
              </a:spcAft>
              <a:defRPr sz="2000">
                <a:solidFill>
                  <a:schemeClr val="tx1"/>
                </a:solidFill>
                <a:latin typeface="Zurich BT"/>
              </a:defRPr>
            </a:lvl7pPr>
            <a:lvl8pPr marL="3429000" indent="-228600" eaLnBrk="0" fontAlgn="base" hangingPunct="0">
              <a:spcBef>
                <a:spcPct val="0"/>
              </a:spcBef>
              <a:spcAft>
                <a:spcPct val="0"/>
              </a:spcAft>
              <a:defRPr sz="2000">
                <a:solidFill>
                  <a:schemeClr val="tx1"/>
                </a:solidFill>
                <a:latin typeface="Zurich BT"/>
              </a:defRPr>
            </a:lvl8pPr>
            <a:lvl9pPr marL="3886200" indent="-228600" eaLnBrk="0" fontAlgn="base" hangingPunct="0">
              <a:spcBef>
                <a:spcPct val="0"/>
              </a:spcBef>
              <a:spcAft>
                <a:spcPct val="0"/>
              </a:spcAft>
              <a:defRPr sz="2000">
                <a:solidFill>
                  <a:schemeClr val="tx1"/>
                </a:solidFill>
                <a:latin typeface="Zurich BT"/>
              </a:defRPr>
            </a:lvl9pPr>
          </a:lstStyle>
          <a:p>
            <a:pPr>
              <a:spcBef>
                <a:spcPct val="50000"/>
              </a:spcBef>
            </a:pPr>
            <a:r>
              <a:rPr lang="en-US" sz="1200" dirty="0">
                <a:latin typeface="Arial" pitchFamily="34" charset="0"/>
              </a:rPr>
              <a:t>Investment Income assumes </a:t>
            </a:r>
            <a:r>
              <a:rPr lang="en-US" sz="1200" dirty="0" smtClean="0">
                <a:latin typeface="Arial" pitchFamily="34" charset="0"/>
              </a:rPr>
              <a:t>1.5% annual rate of return.</a:t>
            </a:r>
          </a:p>
          <a:p>
            <a:r>
              <a:rPr lang="en-US" sz="1200" dirty="0" smtClean="0">
                <a:latin typeface="Arial" pitchFamily="34" charset="0"/>
              </a:rPr>
              <a:t>Pool limit is $250K.</a:t>
            </a:r>
            <a:endParaRPr lang="en-US" sz="1200" dirty="0">
              <a:latin typeface="Arial" pitchFamily="34" charset="0"/>
            </a:endParaRPr>
          </a:p>
        </p:txBody>
      </p:sp>
      <p:grpSp>
        <p:nvGrpSpPr>
          <p:cNvPr id="31749" name="Group 4"/>
          <p:cNvGrpSpPr>
            <a:grpSpLocks/>
          </p:cNvGrpSpPr>
          <p:nvPr/>
        </p:nvGrpSpPr>
        <p:grpSpPr bwMode="auto">
          <a:xfrm>
            <a:off x="2895768" y="4191000"/>
            <a:ext cx="5867232" cy="1371600"/>
            <a:chOff x="1742" y="3285"/>
            <a:chExt cx="3538" cy="864"/>
          </a:xfrm>
        </p:grpSpPr>
        <p:sp>
          <p:nvSpPr>
            <p:cNvPr id="31751" name="Line 5"/>
            <p:cNvSpPr>
              <a:spLocks noChangeShapeType="1"/>
            </p:cNvSpPr>
            <p:nvPr/>
          </p:nvSpPr>
          <p:spPr bwMode="auto">
            <a:xfrm>
              <a:off x="1742" y="3285"/>
              <a:ext cx="344" cy="659"/>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31752" name="Text Box 6"/>
            <p:cNvSpPr txBox="1">
              <a:spLocks noChangeArrowheads="1"/>
            </p:cNvSpPr>
            <p:nvPr/>
          </p:nvSpPr>
          <p:spPr bwMode="auto">
            <a:xfrm>
              <a:off x="2928" y="3752"/>
              <a:ext cx="2352" cy="39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Zurich BT"/>
                </a:defRPr>
              </a:lvl1pPr>
              <a:lvl2pPr marL="742950" indent="-285750" eaLnBrk="0" hangingPunct="0">
                <a:defRPr sz="2000">
                  <a:solidFill>
                    <a:schemeClr val="tx1"/>
                  </a:solidFill>
                  <a:latin typeface="Zurich BT"/>
                </a:defRPr>
              </a:lvl2pPr>
              <a:lvl3pPr marL="1143000" indent="-228600" eaLnBrk="0" hangingPunct="0">
                <a:defRPr sz="2000">
                  <a:solidFill>
                    <a:schemeClr val="tx1"/>
                  </a:solidFill>
                  <a:latin typeface="Zurich BT"/>
                </a:defRPr>
              </a:lvl3pPr>
              <a:lvl4pPr marL="1600200" indent="-228600" eaLnBrk="0" hangingPunct="0">
                <a:defRPr sz="2000">
                  <a:solidFill>
                    <a:schemeClr val="tx1"/>
                  </a:solidFill>
                  <a:latin typeface="Zurich BT"/>
                </a:defRPr>
              </a:lvl4pPr>
              <a:lvl5pPr marL="2057400" indent="-228600" eaLnBrk="0" hangingPunct="0">
                <a:defRPr sz="2000">
                  <a:solidFill>
                    <a:schemeClr val="tx1"/>
                  </a:solidFill>
                  <a:latin typeface="Zurich BT"/>
                </a:defRPr>
              </a:lvl5pPr>
              <a:lvl6pPr marL="2514600" indent="-228600" eaLnBrk="0" fontAlgn="base" hangingPunct="0">
                <a:spcBef>
                  <a:spcPct val="0"/>
                </a:spcBef>
                <a:spcAft>
                  <a:spcPct val="0"/>
                </a:spcAft>
                <a:defRPr sz="2000">
                  <a:solidFill>
                    <a:schemeClr val="tx1"/>
                  </a:solidFill>
                  <a:latin typeface="Zurich BT"/>
                </a:defRPr>
              </a:lvl6pPr>
              <a:lvl7pPr marL="2971800" indent="-228600" eaLnBrk="0" fontAlgn="base" hangingPunct="0">
                <a:spcBef>
                  <a:spcPct val="0"/>
                </a:spcBef>
                <a:spcAft>
                  <a:spcPct val="0"/>
                </a:spcAft>
                <a:defRPr sz="2000">
                  <a:solidFill>
                    <a:schemeClr val="tx1"/>
                  </a:solidFill>
                  <a:latin typeface="Zurich BT"/>
                </a:defRPr>
              </a:lvl7pPr>
              <a:lvl8pPr marL="3429000" indent="-228600" eaLnBrk="0" fontAlgn="base" hangingPunct="0">
                <a:spcBef>
                  <a:spcPct val="0"/>
                </a:spcBef>
                <a:spcAft>
                  <a:spcPct val="0"/>
                </a:spcAft>
                <a:defRPr sz="2000">
                  <a:solidFill>
                    <a:schemeClr val="tx1"/>
                  </a:solidFill>
                  <a:latin typeface="Zurich BT"/>
                </a:defRPr>
              </a:lvl8pPr>
              <a:lvl9pPr marL="3886200" indent="-228600" eaLnBrk="0" fontAlgn="base" hangingPunct="0">
                <a:spcBef>
                  <a:spcPct val="0"/>
                </a:spcBef>
                <a:spcAft>
                  <a:spcPct val="0"/>
                </a:spcAft>
                <a:defRPr sz="2000">
                  <a:solidFill>
                    <a:schemeClr val="tx1"/>
                  </a:solidFill>
                  <a:latin typeface="Zurich BT"/>
                </a:defRPr>
              </a:lvl9pPr>
            </a:lstStyle>
            <a:p>
              <a:pPr>
                <a:spcBef>
                  <a:spcPct val="50000"/>
                </a:spcBef>
              </a:pPr>
              <a:r>
                <a:rPr lang="en-US" sz="1400" dirty="0">
                  <a:latin typeface="Arial" pitchFamily="34" charset="0"/>
                </a:rPr>
                <a:t>Prior Estimate = </a:t>
              </a:r>
              <a:r>
                <a:rPr lang="en-US" sz="1400" dirty="0" smtClean="0">
                  <a:latin typeface="Arial" pitchFamily="34" charset="0"/>
                </a:rPr>
                <a:t>$868,000 (14.5% Increase)</a:t>
              </a:r>
              <a:endParaRPr lang="en-US" sz="1400" dirty="0">
                <a:latin typeface="Arial" pitchFamily="34" charset="0"/>
              </a:endParaRPr>
            </a:p>
            <a:p>
              <a:pPr>
                <a:spcBef>
                  <a:spcPct val="50000"/>
                </a:spcBef>
              </a:pPr>
              <a:r>
                <a:rPr lang="en-US" sz="1400" dirty="0">
                  <a:latin typeface="Arial" pitchFamily="34" charset="0"/>
                </a:rPr>
                <a:t>Prior Rate = </a:t>
              </a:r>
              <a:r>
                <a:rPr lang="en-US" sz="1400" dirty="0" smtClean="0">
                  <a:latin typeface="Arial" pitchFamily="34" charset="0"/>
                </a:rPr>
                <a:t>$4.27 (5.4% Increase</a:t>
              </a:r>
              <a:r>
                <a:rPr lang="en-US" sz="1400" dirty="0">
                  <a:latin typeface="Arial" pitchFamily="34" charset="0"/>
                </a:rPr>
                <a:t>)</a:t>
              </a:r>
            </a:p>
          </p:txBody>
        </p:sp>
        <p:sp>
          <p:nvSpPr>
            <p:cNvPr id="31753" name="Line 7"/>
            <p:cNvSpPr>
              <a:spLocks noChangeShapeType="1"/>
            </p:cNvSpPr>
            <p:nvPr/>
          </p:nvSpPr>
          <p:spPr bwMode="auto">
            <a:xfrm>
              <a:off x="2086" y="3944"/>
              <a:ext cx="84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679065522"/>
              </p:ext>
            </p:extLst>
          </p:nvPr>
        </p:nvGraphicFramePr>
        <p:xfrm>
          <a:off x="761998" y="990599"/>
          <a:ext cx="7487188" cy="3170238"/>
        </p:xfrm>
        <a:graphic>
          <a:graphicData uri="http://schemas.openxmlformats.org/drawingml/2006/table">
            <a:tbl>
              <a:tblPr/>
              <a:tblGrid>
                <a:gridCol w="1353874"/>
                <a:gridCol w="941826"/>
                <a:gridCol w="73580"/>
                <a:gridCol w="941826"/>
                <a:gridCol w="73580"/>
                <a:gridCol w="941826"/>
                <a:gridCol w="73580"/>
                <a:gridCol w="941826"/>
                <a:gridCol w="70310"/>
                <a:gridCol w="941826"/>
                <a:gridCol w="73580"/>
                <a:gridCol w="1059554"/>
              </a:tblGrid>
              <a:tr h="352248">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Marginally</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gridSpan="5">
                  <a:txBody>
                    <a:bodyPr/>
                    <a:lstStyle/>
                    <a:p>
                      <a:pPr marL="0" marR="0" algn="ctr">
                        <a:spcBef>
                          <a:spcPts val="0"/>
                        </a:spcBef>
                        <a:spcAft>
                          <a:spcPts val="0"/>
                        </a:spcAft>
                      </a:pPr>
                      <a:r>
                        <a:rPr lang="en-US" sz="1400">
                          <a:solidFill>
                            <a:schemeClr val="tx1"/>
                          </a:solidFill>
                          <a:effectLst/>
                          <a:latin typeface="Arial"/>
                          <a:ea typeface="Times New Roman"/>
                          <a:cs typeface="Arial"/>
                        </a:rPr>
                        <a:t>Recommended Range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13110">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Expected</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Acceptable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Low</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Target</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High</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Conservative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13110">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70%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75%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80%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85%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90%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13110">
                <a:tc>
                  <a:txBody>
                    <a:bodyPr/>
                    <a:lstStyle/>
                    <a:p>
                      <a:pPr marL="0" marR="0" algn="l">
                        <a:spcBef>
                          <a:spcPts val="1000"/>
                        </a:spcBef>
                        <a:spcAft>
                          <a:spcPts val="0"/>
                        </a:spcAft>
                      </a:pPr>
                      <a:r>
                        <a:rPr lang="en-US" sz="1400">
                          <a:solidFill>
                            <a:schemeClr val="tx1"/>
                          </a:solidFill>
                          <a:effectLst/>
                          <a:latin typeface="Arial"/>
                          <a:ea typeface="Times New Roman"/>
                          <a:cs typeface="Arial"/>
                        </a:rPr>
                        <a:t>Loss and ALAE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$1,074,000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$1,279,000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$1,375,000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$1,487,000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$1,626,000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$1,815,000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626220">
                <a:tc>
                  <a:txBody>
                    <a:bodyPr/>
                    <a:lstStyle/>
                    <a:p>
                      <a:pPr marL="0" marR="0" algn="l">
                        <a:spcBef>
                          <a:spcPts val="500"/>
                        </a:spcBef>
                        <a:spcAft>
                          <a:spcPts val="0"/>
                        </a:spcAft>
                      </a:pPr>
                      <a:r>
                        <a:rPr lang="en-US" sz="1400">
                          <a:solidFill>
                            <a:schemeClr val="tx1"/>
                          </a:solidFill>
                          <a:effectLst/>
                          <a:latin typeface="Arial"/>
                          <a:ea typeface="Times New Roman"/>
                          <a:cs typeface="Arial"/>
                        </a:rPr>
                        <a:t>Investment Income Offset</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(82,000)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(98,000)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(105,000)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(114,000)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(124,000)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(139,000)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626220">
                <a:tc>
                  <a:txBody>
                    <a:bodyPr/>
                    <a:lstStyle/>
                    <a:p>
                      <a:pPr marL="0" marR="0" algn="l">
                        <a:spcBef>
                          <a:spcPts val="500"/>
                        </a:spcBef>
                        <a:spcAft>
                          <a:spcPts val="0"/>
                        </a:spcAft>
                      </a:pPr>
                      <a:r>
                        <a:rPr lang="en-US" sz="1400">
                          <a:solidFill>
                            <a:schemeClr val="tx1"/>
                          </a:solidFill>
                          <a:effectLst/>
                          <a:latin typeface="Arial"/>
                          <a:ea typeface="Times New Roman"/>
                          <a:cs typeface="Arial"/>
                        </a:rPr>
                        <a:t>Discounted Loss and ALAE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$992,000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$1,181,000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$1,270,000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$1,374,000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$1,502,000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$1,676,000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626220">
                <a:tc>
                  <a:txBody>
                    <a:bodyPr/>
                    <a:lstStyle/>
                    <a:p>
                      <a:pPr marL="0" marR="0" algn="l">
                        <a:spcBef>
                          <a:spcPts val="1000"/>
                        </a:spcBef>
                        <a:spcAft>
                          <a:spcPts val="0"/>
                        </a:spcAft>
                      </a:pPr>
                      <a:r>
                        <a:rPr lang="en-US" sz="1400">
                          <a:solidFill>
                            <a:schemeClr val="tx1"/>
                          </a:solidFill>
                          <a:effectLst/>
                          <a:latin typeface="Arial"/>
                          <a:ea typeface="Times New Roman"/>
                          <a:cs typeface="Arial"/>
                        </a:rPr>
                        <a:t>Rate per $100 of</a:t>
                      </a:r>
                      <a:br>
                        <a:rPr lang="en-US" sz="1400">
                          <a:solidFill>
                            <a:schemeClr val="tx1"/>
                          </a:solidFill>
                          <a:effectLst/>
                          <a:latin typeface="Arial"/>
                          <a:ea typeface="Times New Roman"/>
                          <a:cs typeface="Arial"/>
                        </a:rPr>
                      </a:br>
                      <a:r>
                        <a:rPr lang="en-US" sz="1400">
                          <a:solidFill>
                            <a:schemeClr val="tx1"/>
                          </a:solidFill>
                          <a:effectLst/>
                          <a:latin typeface="Arial"/>
                          <a:ea typeface="Times New Roman"/>
                          <a:cs typeface="Arial"/>
                        </a:rPr>
                        <a:t>2017-18 Payroll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$4.50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$5.35</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$5.76</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$6.23</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$6.81</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$7.60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r>
            </a:tbl>
          </a:graphicData>
        </a:graphic>
      </p:graphicFrame>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38</a:t>
            </a:fld>
            <a:endParaRPr lang="en-US" dirty="0"/>
          </a:p>
        </p:txBody>
      </p:sp>
    </p:spTree>
    <p:extLst>
      <p:ext uri="{BB962C8B-B14F-4D97-AF65-F5344CB8AC3E}">
        <p14:creationId xmlns:p14="http://schemas.microsoft.com/office/powerpoint/2010/main" val="4022832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0" y="0"/>
            <a:ext cx="9137650" cy="1143000"/>
          </a:xfrm>
        </p:spPr>
        <p:txBody>
          <a:bodyPr>
            <a:normAutofit/>
          </a:bodyPr>
          <a:lstStyle/>
          <a:p>
            <a:r>
              <a:rPr lang="en-US" sz="3200" dirty="0" smtClean="0"/>
              <a:t>Projected </a:t>
            </a:r>
            <a:r>
              <a:rPr lang="en-US" sz="3200" dirty="0" smtClean="0"/>
              <a:t>Losses</a:t>
            </a:r>
            <a:br>
              <a:rPr lang="en-US" sz="3200" dirty="0" smtClean="0"/>
            </a:br>
            <a:r>
              <a:rPr lang="en-US" sz="3200" dirty="0" smtClean="0"/>
              <a:t>Banking </a:t>
            </a:r>
            <a:r>
              <a:rPr lang="en-US" sz="3200" dirty="0" smtClean="0"/>
              <a:t>Layer</a:t>
            </a:r>
          </a:p>
        </p:txBody>
      </p:sp>
      <p:sp>
        <p:nvSpPr>
          <p:cNvPr id="32772" name="Text Box 3"/>
          <p:cNvSpPr txBox="1">
            <a:spLocks noChangeArrowheads="1"/>
          </p:cNvSpPr>
          <p:nvPr/>
        </p:nvSpPr>
        <p:spPr bwMode="auto">
          <a:xfrm>
            <a:off x="460375" y="5470525"/>
            <a:ext cx="632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Zurich BT"/>
              </a:defRPr>
            </a:lvl1pPr>
            <a:lvl2pPr marL="742950" indent="-285750" eaLnBrk="0" hangingPunct="0">
              <a:defRPr sz="2000">
                <a:solidFill>
                  <a:schemeClr val="tx1"/>
                </a:solidFill>
                <a:latin typeface="Zurich BT"/>
              </a:defRPr>
            </a:lvl2pPr>
            <a:lvl3pPr marL="1143000" indent="-228600" eaLnBrk="0" hangingPunct="0">
              <a:defRPr sz="2000">
                <a:solidFill>
                  <a:schemeClr val="tx1"/>
                </a:solidFill>
                <a:latin typeface="Zurich BT"/>
              </a:defRPr>
            </a:lvl3pPr>
            <a:lvl4pPr marL="1600200" indent="-228600" eaLnBrk="0" hangingPunct="0">
              <a:defRPr sz="2000">
                <a:solidFill>
                  <a:schemeClr val="tx1"/>
                </a:solidFill>
                <a:latin typeface="Zurich BT"/>
              </a:defRPr>
            </a:lvl4pPr>
            <a:lvl5pPr marL="2057400" indent="-228600" eaLnBrk="0" hangingPunct="0">
              <a:defRPr sz="2000">
                <a:solidFill>
                  <a:schemeClr val="tx1"/>
                </a:solidFill>
                <a:latin typeface="Zurich BT"/>
              </a:defRPr>
            </a:lvl5pPr>
            <a:lvl6pPr marL="2514600" indent="-228600" eaLnBrk="0" fontAlgn="base" hangingPunct="0">
              <a:spcBef>
                <a:spcPct val="0"/>
              </a:spcBef>
              <a:spcAft>
                <a:spcPct val="0"/>
              </a:spcAft>
              <a:defRPr sz="2000">
                <a:solidFill>
                  <a:schemeClr val="tx1"/>
                </a:solidFill>
                <a:latin typeface="Zurich BT"/>
              </a:defRPr>
            </a:lvl6pPr>
            <a:lvl7pPr marL="2971800" indent="-228600" eaLnBrk="0" fontAlgn="base" hangingPunct="0">
              <a:spcBef>
                <a:spcPct val="0"/>
              </a:spcBef>
              <a:spcAft>
                <a:spcPct val="0"/>
              </a:spcAft>
              <a:defRPr sz="2000">
                <a:solidFill>
                  <a:schemeClr val="tx1"/>
                </a:solidFill>
                <a:latin typeface="Zurich BT"/>
              </a:defRPr>
            </a:lvl7pPr>
            <a:lvl8pPr marL="3429000" indent="-228600" eaLnBrk="0" fontAlgn="base" hangingPunct="0">
              <a:spcBef>
                <a:spcPct val="0"/>
              </a:spcBef>
              <a:spcAft>
                <a:spcPct val="0"/>
              </a:spcAft>
              <a:defRPr sz="2000">
                <a:solidFill>
                  <a:schemeClr val="tx1"/>
                </a:solidFill>
                <a:latin typeface="Zurich BT"/>
              </a:defRPr>
            </a:lvl8pPr>
            <a:lvl9pPr marL="3886200" indent="-228600" eaLnBrk="0" fontAlgn="base" hangingPunct="0">
              <a:spcBef>
                <a:spcPct val="0"/>
              </a:spcBef>
              <a:spcAft>
                <a:spcPct val="0"/>
              </a:spcAft>
              <a:defRPr sz="2000">
                <a:solidFill>
                  <a:schemeClr val="tx1"/>
                </a:solidFill>
                <a:latin typeface="Zurich BT"/>
              </a:defRPr>
            </a:lvl9pPr>
          </a:lstStyle>
          <a:p>
            <a:pPr>
              <a:spcBef>
                <a:spcPct val="50000"/>
              </a:spcBef>
            </a:pPr>
            <a:r>
              <a:rPr lang="en-US" sz="1200" dirty="0">
                <a:latin typeface="Arial" pitchFamily="34" charset="0"/>
              </a:rPr>
              <a:t>Investment Income assumes </a:t>
            </a:r>
            <a:r>
              <a:rPr lang="en-US" sz="1200" dirty="0" smtClean="0">
                <a:latin typeface="Arial" pitchFamily="34" charset="0"/>
              </a:rPr>
              <a:t>1.5% </a:t>
            </a:r>
            <a:r>
              <a:rPr lang="en-US" sz="1200" dirty="0">
                <a:latin typeface="Arial" pitchFamily="34" charset="0"/>
              </a:rPr>
              <a:t>annual rate of return.</a:t>
            </a:r>
            <a:br>
              <a:rPr lang="en-US" sz="1200" dirty="0">
                <a:latin typeface="Arial" pitchFamily="34" charset="0"/>
              </a:rPr>
            </a:br>
            <a:r>
              <a:rPr lang="en-US" sz="1200" dirty="0">
                <a:latin typeface="Arial" pitchFamily="34" charset="0"/>
              </a:rPr>
              <a:t>Banking Layer is $0 to </a:t>
            </a:r>
            <a:r>
              <a:rPr lang="en-US" sz="1200" dirty="0" smtClean="0">
                <a:latin typeface="Arial" pitchFamily="34" charset="0"/>
              </a:rPr>
              <a:t>$25K</a:t>
            </a:r>
            <a:r>
              <a:rPr lang="en-US" sz="1200" dirty="0">
                <a:latin typeface="Arial" pitchFamily="34" charset="0"/>
              </a:rPr>
              <a:t>.</a:t>
            </a:r>
          </a:p>
        </p:txBody>
      </p:sp>
      <p:grpSp>
        <p:nvGrpSpPr>
          <p:cNvPr id="32773" name="Group 4"/>
          <p:cNvGrpSpPr>
            <a:grpSpLocks/>
          </p:cNvGrpSpPr>
          <p:nvPr/>
        </p:nvGrpSpPr>
        <p:grpSpPr bwMode="auto">
          <a:xfrm>
            <a:off x="2819400" y="4162425"/>
            <a:ext cx="6019800" cy="1704975"/>
            <a:chOff x="1650" y="3170"/>
            <a:chExt cx="3630" cy="1074"/>
          </a:xfrm>
        </p:grpSpPr>
        <p:sp>
          <p:nvSpPr>
            <p:cNvPr id="32775" name="Line 5"/>
            <p:cNvSpPr>
              <a:spLocks noChangeShapeType="1"/>
            </p:cNvSpPr>
            <p:nvPr/>
          </p:nvSpPr>
          <p:spPr bwMode="auto">
            <a:xfrm>
              <a:off x="1650" y="3170"/>
              <a:ext cx="459" cy="774"/>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32776" name="Text Box 6"/>
            <p:cNvSpPr txBox="1">
              <a:spLocks noChangeArrowheads="1"/>
            </p:cNvSpPr>
            <p:nvPr/>
          </p:nvSpPr>
          <p:spPr bwMode="auto">
            <a:xfrm>
              <a:off x="2928" y="3847"/>
              <a:ext cx="2352" cy="39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Zurich BT"/>
                </a:defRPr>
              </a:lvl1pPr>
              <a:lvl2pPr marL="742950" indent="-285750" eaLnBrk="0" hangingPunct="0">
                <a:defRPr sz="2000">
                  <a:solidFill>
                    <a:schemeClr val="tx1"/>
                  </a:solidFill>
                  <a:latin typeface="Zurich BT"/>
                </a:defRPr>
              </a:lvl2pPr>
              <a:lvl3pPr marL="1143000" indent="-228600" eaLnBrk="0" hangingPunct="0">
                <a:defRPr sz="2000">
                  <a:solidFill>
                    <a:schemeClr val="tx1"/>
                  </a:solidFill>
                  <a:latin typeface="Zurich BT"/>
                </a:defRPr>
              </a:lvl3pPr>
              <a:lvl4pPr marL="1600200" indent="-228600" eaLnBrk="0" hangingPunct="0">
                <a:defRPr sz="2000">
                  <a:solidFill>
                    <a:schemeClr val="tx1"/>
                  </a:solidFill>
                  <a:latin typeface="Zurich BT"/>
                </a:defRPr>
              </a:lvl4pPr>
              <a:lvl5pPr marL="2057400" indent="-228600" eaLnBrk="0" hangingPunct="0">
                <a:defRPr sz="2000">
                  <a:solidFill>
                    <a:schemeClr val="tx1"/>
                  </a:solidFill>
                  <a:latin typeface="Zurich BT"/>
                </a:defRPr>
              </a:lvl5pPr>
              <a:lvl6pPr marL="2514600" indent="-228600" eaLnBrk="0" fontAlgn="base" hangingPunct="0">
                <a:spcBef>
                  <a:spcPct val="0"/>
                </a:spcBef>
                <a:spcAft>
                  <a:spcPct val="0"/>
                </a:spcAft>
                <a:defRPr sz="2000">
                  <a:solidFill>
                    <a:schemeClr val="tx1"/>
                  </a:solidFill>
                  <a:latin typeface="Zurich BT"/>
                </a:defRPr>
              </a:lvl6pPr>
              <a:lvl7pPr marL="2971800" indent="-228600" eaLnBrk="0" fontAlgn="base" hangingPunct="0">
                <a:spcBef>
                  <a:spcPct val="0"/>
                </a:spcBef>
                <a:spcAft>
                  <a:spcPct val="0"/>
                </a:spcAft>
                <a:defRPr sz="2000">
                  <a:solidFill>
                    <a:schemeClr val="tx1"/>
                  </a:solidFill>
                  <a:latin typeface="Zurich BT"/>
                </a:defRPr>
              </a:lvl7pPr>
              <a:lvl8pPr marL="3429000" indent="-228600" eaLnBrk="0" fontAlgn="base" hangingPunct="0">
                <a:spcBef>
                  <a:spcPct val="0"/>
                </a:spcBef>
                <a:spcAft>
                  <a:spcPct val="0"/>
                </a:spcAft>
                <a:defRPr sz="2000">
                  <a:solidFill>
                    <a:schemeClr val="tx1"/>
                  </a:solidFill>
                  <a:latin typeface="Zurich BT"/>
                </a:defRPr>
              </a:lvl8pPr>
              <a:lvl9pPr marL="3886200" indent="-228600" eaLnBrk="0" fontAlgn="base" hangingPunct="0">
                <a:spcBef>
                  <a:spcPct val="0"/>
                </a:spcBef>
                <a:spcAft>
                  <a:spcPct val="0"/>
                </a:spcAft>
                <a:defRPr sz="2000">
                  <a:solidFill>
                    <a:schemeClr val="tx1"/>
                  </a:solidFill>
                  <a:latin typeface="Zurich BT"/>
                </a:defRPr>
              </a:lvl9pPr>
            </a:lstStyle>
            <a:p>
              <a:pPr>
                <a:spcBef>
                  <a:spcPct val="50000"/>
                </a:spcBef>
              </a:pPr>
              <a:r>
                <a:rPr lang="en-US" sz="1400" dirty="0">
                  <a:latin typeface="Arial" pitchFamily="34" charset="0"/>
                </a:rPr>
                <a:t>Prior Estimate = </a:t>
              </a:r>
              <a:r>
                <a:rPr lang="en-US" sz="1400" dirty="0" smtClean="0">
                  <a:latin typeface="Arial" pitchFamily="34" charset="0"/>
                </a:rPr>
                <a:t>$264,000 (10.6% Increase</a:t>
              </a:r>
              <a:r>
                <a:rPr lang="en-US" sz="1400" dirty="0">
                  <a:latin typeface="Arial" pitchFamily="34" charset="0"/>
                </a:rPr>
                <a:t>)</a:t>
              </a:r>
            </a:p>
            <a:p>
              <a:pPr>
                <a:spcBef>
                  <a:spcPct val="50000"/>
                </a:spcBef>
              </a:pPr>
              <a:r>
                <a:rPr lang="en-US" sz="1400" dirty="0">
                  <a:latin typeface="Arial" pitchFamily="34" charset="0"/>
                </a:rPr>
                <a:t>Prior Rate = </a:t>
              </a:r>
              <a:r>
                <a:rPr lang="en-US" sz="1400" dirty="0" smtClean="0">
                  <a:latin typeface="Arial" pitchFamily="34" charset="0"/>
                </a:rPr>
                <a:t>$1.30 (1.5% Increase</a:t>
              </a:r>
              <a:r>
                <a:rPr lang="en-US" sz="1400" dirty="0">
                  <a:latin typeface="Arial" pitchFamily="34" charset="0"/>
                </a:rPr>
                <a:t>)</a:t>
              </a:r>
            </a:p>
          </p:txBody>
        </p:sp>
        <p:sp>
          <p:nvSpPr>
            <p:cNvPr id="32777" name="Line 7"/>
            <p:cNvSpPr>
              <a:spLocks noChangeShapeType="1"/>
            </p:cNvSpPr>
            <p:nvPr/>
          </p:nvSpPr>
          <p:spPr bwMode="auto">
            <a:xfrm>
              <a:off x="2109" y="3944"/>
              <a:ext cx="81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822497006"/>
              </p:ext>
            </p:extLst>
          </p:nvPr>
        </p:nvGraphicFramePr>
        <p:xfrm>
          <a:off x="609602" y="1371602"/>
          <a:ext cx="7772397" cy="2790824"/>
        </p:xfrm>
        <a:graphic>
          <a:graphicData uri="http://schemas.openxmlformats.org/drawingml/2006/table">
            <a:tbl>
              <a:tblPr/>
              <a:tblGrid>
                <a:gridCol w="1405446"/>
                <a:gridCol w="977703"/>
                <a:gridCol w="76383"/>
                <a:gridCol w="977703"/>
                <a:gridCol w="76383"/>
                <a:gridCol w="977703"/>
                <a:gridCol w="76383"/>
                <a:gridCol w="977703"/>
                <a:gridCol w="72987"/>
                <a:gridCol w="977703"/>
                <a:gridCol w="76383"/>
                <a:gridCol w="1099917"/>
              </a:tblGrid>
              <a:tr h="310091">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Marginally</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gridSpan="5">
                  <a:txBody>
                    <a:bodyPr/>
                    <a:lstStyle/>
                    <a:p>
                      <a:pPr marL="0" marR="0" algn="ctr">
                        <a:spcBef>
                          <a:spcPts val="0"/>
                        </a:spcBef>
                        <a:spcAft>
                          <a:spcPts val="0"/>
                        </a:spcAft>
                      </a:pPr>
                      <a:r>
                        <a:rPr lang="en-US" sz="1400">
                          <a:solidFill>
                            <a:schemeClr val="tx1"/>
                          </a:solidFill>
                          <a:effectLst/>
                          <a:latin typeface="Arial"/>
                          <a:ea typeface="Times New Roman"/>
                          <a:cs typeface="Arial"/>
                        </a:rPr>
                        <a:t>Recommended Range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275637">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Expected</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Acceptable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Low</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Target</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High</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Conservative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275637">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70%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75%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80%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85%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90%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275637">
                <a:tc>
                  <a:txBody>
                    <a:bodyPr/>
                    <a:lstStyle/>
                    <a:p>
                      <a:pPr marL="0" marR="0" algn="l">
                        <a:spcBef>
                          <a:spcPts val="1000"/>
                        </a:spcBef>
                        <a:spcAft>
                          <a:spcPts val="0"/>
                        </a:spcAft>
                      </a:pPr>
                      <a:r>
                        <a:rPr lang="en-US" sz="1400">
                          <a:solidFill>
                            <a:schemeClr val="tx1"/>
                          </a:solidFill>
                          <a:effectLst/>
                          <a:latin typeface="Arial"/>
                          <a:ea typeface="Times New Roman"/>
                          <a:cs typeface="Arial"/>
                        </a:rPr>
                        <a:t>Loss and ALAE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$297,000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$348,000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$372,000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$399,000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$434,000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$481,000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551274">
                <a:tc>
                  <a:txBody>
                    <a:bodyPr/>
                    <a:lstStyle/>
                    <a:p>
                      <a:pPr marL="0" marR="0" algn="l">
                        <a:spcBef>
                          <a:spcPts val="500"/>
                        </a:spcBef>
                        <a:spcAft>
                          <a:spcPts val="0"/>
                        </a:spcAft>
                      </a:pPr>
                      <a:r>
                        <a:rPr lang="en-US" sz="1400">
                          <a:solidFill>
                            <a:schemeClr val="tx1"/>
                          </a:solidFill>
                          <a:effectLst/>
                          <a:latin typeface="Arial"/>
                          <a:ea typeface="Times New Roman"/>
                          <a:cs typeface="Arial"/>
                        </a:rPr>
                        <a:t>Investment Income Offset</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(5,000)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(6,000)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(6,000)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(7,000)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(7,000)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(8,000)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551274">
                <a:tc>
                  <a:txBody>
                    <a:bodyPr/>
                    <a:lstStyle/>
                    <a:p>
                      <a:pPr marL="0" marR="0" algn="l">
                        <a:spcBef>
                          <a:spcPts val="500"/>
                        </a:spcBef>
                        <a:spcAft>
                          <a:spcPts val="0"/>
                        </a:spcAft>
                      </a:pPr>
                      <a:r>
                        <a:rPr lang="en-US" sz="1400">
                          <a:solidFill>
                            <a:schemeClr val="tx1"/>
                          </a:solidFill>
                          <a:effectLst/>
                          <a:latin typeface="Arial"/>
                          <a:ea typeface="Times New Roman"/>
                          <a:cs typeface="Arial"/>
                        </a:rPr>
                        <a:t>Discounted Loss and ALAE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$292,000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$342,000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$365,000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$393,000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$427,000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$473,000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551274">
                <a:tc>
                  <a:txBody>
                    <a:bodyPr/>
                    <a:lstStyle/>
                    <a:p>
                      <a:pPr marL="0" marR="0" algn="l">
                        <a:spcBef>
                          <a:spcPts val="1000"/>
                        </a:spcBef>
                        <a:spcAft>
                          <a:spcPts val="0"/>
                        </a:spcAft>
                      </a:pPr>
                      <a:r>
                        <a:rPr lang="en-US" sz="1400">
                          <a:solidFill>
                            <a:schemeClr val="tx1"/>
                          </a:solidFill>
                          <a:effectLst/>
                          <a:latin typeface="Arial"/>
                          <a:ea typeface="Times New Roman"/>
                          <a:cs typeface="Arial"/>
                        </a:rPr>
                        <a:t>Rate per $100 of</a:t>
                      </a:r>
                      <a:br>
                        <a:rPr lang="en-US" sz="1400">
                          <a:solidFill>
                            <a:schemeClr val="tx1"/>
                          </a:solidFill>
                          <a:effectLst/>
                          <a:latin typeface="Arial"/>
                          <a:ea typeface="Times New Roman"/>
                          <a:cs typeface="Arial"/>
                        </a:rPr>
                      </a:br>
                      <a:r>
                        <a:rPr lang="en-US" sz="1400">
                          <a:solidFill>
                            <a:schemeClr val="tx1"/>
                          </a:solidFill>
                          <a:effectLst/>
                          <a:latin typeface="Arial"/>
                          <a:ea typeface="Times New Roman"/>
                          <a:cs typeface="Arial"/>
                        </a:rPr>
                        <a:t>2017-18 Payroll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$1.32</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$1.55</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$1.65</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$1.78</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$1.94</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$2.14</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r>
            </a:tbl>
          </a:graphicData>
        </a:graphic>
      </p:graphicFrame>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39</a:t>
            </a:fld>
            <a:endParaRPr lang="en-US" dirty="0"/>
          </a:p>
        </p:txBody>
      </p:sp>
    </p:spTree>
    <p:extLst>
      <p:ext uri="{BB962C8B-B14F-4D97-AF65-F5344CB8AC3E}">
        <p14:creationId xmlns:p14="http://schemas.microsoft.com/office/powerpoint/2010/main" val="1350266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5562600"/>
            <a:ext cx="9144000" cy="1285875"/>
            <a:chOff x="0" y="5572125"/>
            <a:chExt cx="9144000" cy="1285875"/>
          </a:xfrm>
        </p:grpSpPr>
        <p:pic>
          <p:nvPicPr>
            <p:cNvPr id="7" name="Picture 3" descr="G:\Information Services\Portal Admin\Misc Images\Logos &amp; Banners\FinalFooterCollat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3" name="Rectangle 2"/>
          <p:cNvSpPr>
            <a:spLocks noGrp="1" noChangeArrowheads="1"/>
          </p:cNvSpPr>
          <p:nvPr>
            <p:ph type="title"/>
          </p:nvPr>
        </p:nvSpPr>
        <p:spPr>
          <a:xfrm>
            <a:off x="460375" y="0"/>
            <a:ext cx="8455025" cy="844550"/>
          </a:xfrm>
        </p:spPr>
        <p:txBody>
          <a:bodyPr>
            <a:normAutofit/>
          </a:bodyPr>
          <a:lstStyle/>
          <a:p>
            <a:r>
              <a:rPr lang="en-US" sz="3200" dirty="0" smtClean="0"/>
              <a:t>Topics of Discussion</a:t>
            </a:r>
          </a:p>
        </p:txBody>
      </p:sp>
      <p:sp>
        <p:nvSpPr>
          <p:cNvPr id="56323" name="Rectangle 3"/>
          <p:cNvSpPr>
            <a:spLocks noGrp="1" noChangeArrowheads="1"/>
          </p:cNvSpPr>
          <p:nvPr>
            <p:ph type="body" idx="1"/>
          </p:nvPr>
        </p:nvSpPr>
        <p:spPr>
          <a:xfrm>
            <a:off x="685800" y="1219200"/>
            <a:ext cx="8229600" cy="4191000"/>
          </a:xfrm>
        </p:spPr>
        <p:txBody>
          <a:bodyPr>
            <a:normAutofit lnSpcReduction="10000"/>
          </a:bodyPr>
          <a:lstStyle/>
          <a:p>
            <a:pPr>
              <a:lnSpc>
                <a:spcPct val="90000"/>
              </a:lnSpc>
              <a:spcBef>
                <a:spcPct val="0"/>
              </a:spcBef>
              <a:spcAft>
                <a:spcPct val="75000"/>
              </a:spcAft>
              <a:buClrTx/>
              <a:buSzTx/>
              <a:buFont typeface="Webdings" pitchFamily="18" charset="2"/>
              <a:buChar char="&lt;"/>
            </a:pPr>
            <a:r>
              <a:rPr lang="en-US" sz="2800" dirty="0" smtClean="0"/>
              <a:t>Actuarial Terminology</a:t>
            </a:r>
          </a:p>
          <a:p>
            <a:pPr>
              <a:lnSpc>
                <a:spcPct val="90000"/>
              </a:lnSpc>
              <a:spcBef>
                <a:spcPct val="0"/>
              </a:spcBef>
              <a:spcAft>
                <a:spcPct val="75000"/>
              </a:spcAft>
              <a:buClrTx/>
              <a:buSzTx/>
              <a:buFont typeface="Webdings" pitchFamily="18" charset="2"/>
              <a:buChar char="&lt;"/>
            </a:pPr>
            <a:r>
              <a:rPr lang="en-US" sz="2800" dirty="0" smtClean="0"/>
              <a:t>Outstanding Liabilities at June 30, 2017</a:t>
            </a:r>
          </a:p>
          <a:p>
            <a:pPr lvl="1">
              <a:lnSpc>
                <a:spcPct val="90000"/>
              </a:lnSpc>
              <a:spcBef>
                <a:spcPct val="0"/>
              </a:spcBef>
              <a:spcAft>
                <a:spcPct val="75000"/>
              </a:spcAft>
              <a:buClrTx/>
              <a:buSzTx/>
              <a:buFont typeface="Wingdings" pitchFamily="2" charset="2"/>
              <a:buChar char="Ø"/>
            </a:pPr>
            <a:r>
              <a:rPr lang="en-US" sz="2800" dirty="0" smtClean="0"/>
              <a:t>a.k.a. Reserves</a:t>
            </a:r>
          </a:p>
          <a:p>
            <a:pPr>
              <a:lnSpc>
                <a:spcPct val="90000"/>
              </a:lnSpc>
              <a:spcBef>
                <a:spcPct val="0"/>
              </a:spcBef>
              <a:spcAft>
                <a:spcPct val="75000"/>
              </a:spcAft>
              <a:buClrTx/>
              <a:buSzTx/>
              <a:buFont typeface="Webdings" pitchFamily="18" charset="2"/>
              <a:buChar char="&lt;"/>
            </a:pPr>
            <a:r>
              <a:rPr lang="en-US" sz="2800" dirty="0" smtClean="0"/>
              <a:t>2017-18 </a:t>
            </a:r>
            <a:r>
              <a:rPr lang="en-US" sz="2800" dirty="0" smtClean="0"/>
              <a:t>Funding Guidelines</a:t>
            </a:r>
          </a:p>
          <a:p>
            <a:pPr lvl="1">
              <a:lnSpc>
                <a:spcPct val="90000"/>
              </a:lnSpc>
              <a:spcBef>
                <a:spcPct val="0"/>
              </a:spcBef>
              <a:spcAft>
                <a:spcPct val="75000"/>
              </a:spcAft>
              <a:buClrTx/>
              <a:buSzTx/>
              <a:buFont typeface="Wingdings" pitchFamily="2" charset="2"/>
              <a:buChar char="Ø"/>
            </a:pPr>
            <a:r>
              <a:rPr lang="en-US" sz="2800" dirty="0" smtClean="0"/>
              <a:t>a.k.a. Rates</a:t>
            </a:r>
          </a:p>
          <a:p>
            <a:pPr lvl="1">
              <a:lnSpc>
                <a:spcPct val="90000"/>
              </a:lnSpc>
              <a:spcBef>
                <a:spcPts val="600"/>
              </a:spcBef>
              <a:spcAft>
                <a:spcPct val="75000"/>
              </a:spcAft>
              <a:buClrTx/>
              <a:buSzTx/>
              <a:buNone/>
            </a:pPr>
            <a:r>
              <a:rPr lang="en-US" sz="2800" dirty="0" smtClean="0"/>
              <a:t>But first…</a:t>
            </a:r>
          </a:p>
          <a:p>
            <a:pPr>
              <a:lnSpc>
                <a:spcPct val="90000"/>
              </a:lnSpc>
              <a:spcBef>
                <a:spcPct val="0"/>
              </a:spcBef>
              <a:spcAft>
                <a:spcPct val="75000"/>
              </a:spcAft>
              <a:buSzTx/>
              <a:buFont typeface="WP TypographicSymbols" pitchFamily="2" charset="0"/>
              <a:buNone/>
            </a:pPr>
            <a:endParaRPr lang="en-US" sz="2800" dirty="0" smtClean="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514600"/>
            <a:ext cx="28575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191000"/>
            <a:ext cx="27146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4</a:t>
            </a:fld>
            <a:endParaRPr lang="en-US" dirty="0"/>
          </a:p>
        </p:txBody>
      </p:sp>
    </p:spTree>
    <p:extLst>
      <p:ext uri="{BB962C8B-B14F-4D97-AF65-F5344CB8AC3E}">
        <p14:creationId xmlns:p14="http://schemas.microsoft.com/office/powerpoint/2010/main" val="195608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2" dur="500"/>
                                        <p:tgtEl>
                                          <p:spTgt spid="56323">
                                            <p:txEl>
                                              <p:pRg st="1" end="1"/>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16" dur="500"/>
                                        <p:tgtEl>
                                          <p:spTgt spid="56323">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6323">
                                            <p:txEl>
                                              <p:pRg st="3" end="3"/>
                                            </p:txEl>
                                          </p:spTgt>
                                        </p:tgtEl>
                                        <p:attrNameLst>
                                          <p:attrName>style.visibility</p:attrName>
                                        </p:attrNameLst>
                                      </p:cBhvr>
                                      <p:to>
                                        <p:strVal val="visible"/>
                                      </p:to>
                                    </p:set>
                                    <p:animEffect transition="in" filter="blinds(horizontal)">
                                      <p:cBhvr>
                                        <p:cTn id="24" dur="500"/>
                                        <p:tgtEl>
                                          <p:spTgt spid="56323">
                                            <p:txEl>
                                              <p:pRg st="3" end="3"/>
                                            </p:txEl>
                                          </p:spTgt>
                                        </p:tgtEl>
                                      </p:cBhvr>
                                    </p:animEffec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56323">
                                            <p:txEl>
                                              <p:pRg st="4" end="4"/>
                                            </p:txEl>
                                          </p:spTgt>
                                        </p:tgtEl>
                                        <p:attrNameLst>
                                          <p:attrName>style.visibility</p:attrName>
                                        </p:attrNameLst>
                                      </p:cBhvr>
                                      <p:to>
                                        <p:strVal val="visible"/>
                                      </p:to>
                                    </p:set>
                                    <p:animEffect transition="in" filter="blinds(horizontal)">
                                      <p:cBhvr>
                                        <p:cTn id="28" dur="500"/>
                                        <p:tgtEl>
                                          <p:spTgt spid="56323">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6323">
                                            <p:txEl>
                                              <p:pRg st="5" end="5"/>
                                            </p:txEl>
                                          </p:spTgt>
                                        </p:tgtEl>
                                        <p:attrNameLst>
                                          <p:attrName>style.visibility</p:attrName>
                                        </p:attrNameLst>
                                      </p:cBhvr>
                                      <p:to>
                                        <p:strVal val="visible"/>
                                      </p:to>
                                    </p:set>
                                    <p:animEffect transition="in" filter="blinds(horizontal)">
                                      <p:cBhvr>
                                        <p:cTn id="36" dur="500"/>
                                        <p:tgtEl>
                                          <p:spTgt spid="56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0" y="0"/>
            <a:ext cx="9137650" cy="1143000"/>
          </a:xfrm>
        </p:spPr>
        <p:txBody>
          <a:bodyPr>
            <a:normAutofit/>
          </a:bodyPr>
          <a:lstStyle/>
          <a:p>
            <a:r>
              <a:rPr lang="en-US" sz="3200" dirty="0" smtClean="0"/>
              <a:t>Projected </a:t>
            </a:r>
            <a:r>
              <a:rPr lang="en-US" sz="3200" dirty="0" smtClean="0"/>
              <a:t>Losses</a:t>
            </a:r>
            <a:r>
              <a:rPr lang="en-US" sz="3200" dirty="0" smtClean="0"/>
              <a:t/>
            </a:r>
            <a:br>
              <a:rPr lang="en-US" sz="3200" dirty="0" smtClean="0"/>
            </a:br>
            <a:r>
              <a:rPr lang="en-US" sz="3200" dirty="0" smtClean="0"/>
              <a:t>Shared Layer</a:t>
            </a:r>
          </a:p>
        </p:txBody>
      </p:sp>
      <p:sp>
        <p:nvSpPr>
          <p:cNvPr id="33796" name="Text Box 3"/>
          <p:cNvSpPr txBox="1">
            <a:spLocks noChangeArrowheads="1"/>
          </p:cNvSpPr>
          <p:nvPr/>
        </p:nvSpPr>
        <p:spPr bwMode="auto">
          <a:xfrm>
            <a:off x="460375" y="5546725"/>
            <a:ext cx="632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Zurich BT"/>
              </a:defRPr>
            </a:lvl1pPr>
            <a:lvl2pPr marL="742950" indent="-285750" eaLnBrk="0" hangingPunct="0">
              <a:defRPr sz="2000">
                <a:solidFill>
                  <a:schemeClr val="tx1"/>
                </a:solidFill>
                <a:latin typeface="Zurich BT"/>
              </a:defRPr>
            </a:lvl2pPr>
            <a:lvl3pPr marL="1143000" indent="-228600" eaLnBrk="0" hangingPunct="0">
              <a:defRPr sz="2000">
                <a:solidFill>
                  <a:schemeClr val="tx1"/>
                </a:solidFill>
                <a:latin typeface="Zurich BT"/>
              </a:defRPr>
            </a:lvl3pPr>
            <a:lvl4pPr marL="1600200" indent="-228600" eaLnBrk="0" hangingPunct="0">
              <a:defRPr sz="2000">
                <a:solidFill>
                  <a:schemeClr val="tx1"/>
                </a:solidFill>
                <a:latin typeface="Zurich BT"/>
              </a:defRPr>
            </a:lvl4pPr>
            <a:lvl5pPr marL="2057400" indent="-228600" eaLnBrk="0" hangingPunct="0">
              <a:defRPr sz="2000">
                <a:solidFill>
                  <a:schemeClr val="tx1"/>
                </a:solidFill>
                <a:latin typeface="Zurich BT"/>
              </a:defRPr>
            </a:lvl5pPr>
            <a:lvl6pPr marL="2514600" indent="-228600" eaLnBrk="0" fontAlgn="base" hangingPunct="0">
              <a:spcBef>
                <a:spcPct val="0"/>
              </a:spcBef>
              <a:spcAft>
                <a:spcPct val="0"/>
              </a:spcAft>
              <a:defRPr sz="2000">
                <a:solidFill>
                  <a:schemeClr val="tx1"/>
                </a:solidFill>
                <a:latin typeface="Zurich BT"/>
              </a:defRPr>
            </a:lvl6pPr>
            <a:lvl7pPr marL="2971800" indent="-228600" eaLnBrk="0" fontAlgn="base" hangingPunct="0">
              <a:spcBef>
                <a:spcPct val="0"/>
              </a:spcBef>
              <a:spcAft>
                <a:spcPct val="0"/>
              </a:spcAft>
              <a:defRPr sz="2000">
                <a:solidFill>
                  <a:schemeClr val="tx1"/>
                </a:solidFill>
                <a:latin typeface="Zurich BT"/>
              </a:defRPr>
            </a:lvl7pPr>
            <a:lvl8pPr marL="3429000" indent="-228600" eaLnBrk="0" fontAlgn="base" hangingPunct="0">
              <a:spcBef>
                <a:spcPct val="0"/>
              </a:spcBef>
              <a:spcAft>
                <a:spcPct val="0"/>
              </a:spcAft>
              <a:defRPr sz="2000">
                <a:solidFill>
                  <a:schemeClr val="tx1"/>
                </a:solidFill>
                <a:latin typeface="Zurich BT"/>
              </a:defRPr>
            </a:lvl8pPr>
            <a:lvl9pPr marL="3886200" indent="-228600" eaLnBrk="0" fontAlgn="base" hangingPunct="0">
              <a:spcBef>
                <a:spcPct val="0"/>
              </a:spcBef>
              <a:spcAft>
                <a:spcPct val="0"/>
              </a:spcAft>
              <a:defRPr sz="2000">
                <a:solidFill>
                  <a:schemeClr val="tx1"/>
                </a:solidFill>
                <a:latin typeface="Zurich BT"/>
              </a:defRPr>
            </a:lvl9pPr>
          </a:lstStyle>
          <a:p>
            <a:pPr>
              <a:spcBef>
                <a:spcPct val="50000"/>
              </a:spcBef>
            </a:pPr>
            <a:r>
              <a:rPr lang="en-US" sz="1200" dirty="0">
                <a:latin typeface="Arial" pitchFamily="34" charset="0"/>
              </a:rPr>
              <a:t>Investment Income assumes </a:t>
            </a:r>
            <a:r>
              <a:rPr lang="en-US" sz="1200" dirty="0" smtClean="0">
                <a:latin typeface="Arial" pitchFamily="34" charset="0"/>
              </a:rPr>
              <a:t>1.5% </a:t>
            </a:r>
            <a:r>
              <a:rPr lang="en-US" sz="1200" dirty="0">
                <a:latin typeface="Arial" pitchFamily="34" charset="0"/>
              </a:rPr>
              <a:t>annual rate of return.</a:t>
            </a:r>
            <a:br>
              <a:rPr lang="en-US" sz="1200" dirty="0">
                <a:latin typeface="Arial" pitchFamily="34" charset="0"/>
              </a:rPr>
            </a:br>
            <a:r>
              <a:rPr lang="en-US" sz="1200" dirty="0">
                <a:latin typeface="Arial" pitchFamily="34" charset="0"/>
              </a:rPr>
              <a:t>Shared Layer is from </a:t>
            </a:r>
            <a:r>
              <a:rPr lang="en-US" sz="1200" dirty="0" smtClean="0">
                <a:latin typeface="Arial" pitchFamily="34" charset="0"/>
              </a:rPr>
              <a:t>$25K </a:t>
            </a:r>
            <a:r>
              <a:rPr lang="en-US" sz="1200" dirty="0">
                <a:latin typeface="Arial" pitchFamily="34" charset="0"/>
              </a:rPr>
              <a:t>to </a:t>
            </a:r>
            <a:r>
              <a:rPr lang="en-US" sz="1200" dirty="0" smtClean="0">
                <a:latin typeface="Arial" pitchFamily="34" charset="0"/>
              </a:rPr>
              <a:t>$250K</a:t>
            </a:r>
            <a:r>
              <a:rPr lang="en-US" sz="1200" dirty="0">
                <a:latin typeface="Arial" pitchFamily="34" charset="0"/>
              </a:rPr>
              <a:t>.</a:t>
            </a:r>
          </a:p>
        </p:txBody>
      </p:sp>
      <p:grpSp>
        <p:nvGrpSpPr>
          <p:cNvPr id="33797" name="Group 4"/>
          <p:cNvGrpSpPr>
            <a:grpSpLocks/>
          </p:cNvGrpSpPr>
          <p:nvPr/>
        </p:nvGrpSpPr>
        <p:grpSpPr bwMode="auto">
          <a:xfrm>
            <a:off x="2971968" y="4191000"/>
            <a:ext cx="5867232" cy="1524000"/>
            <a:chOff x="1742" y="3284"/>
            <a:chExt cx="3538" cy="960"/>
          </a:xfrm>
        </p:grpSpPr>
        <p:sp>
          <p:nvSpPr>
            <p:cNvPr id="33799" name="Line 5"/>
            <p:cNvSpPr>
              <a:spLocks noChangeShapeType="1"/>
            </p:cNvSpPr>
            <p:nvPr/>
          </p:nvSpPr>
          <p:spPr bwMode="auto">
            <a:xfrm>
              <a:off x="1742" y="3284"/>
              <a:ext cx="300" cy="66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33800" name="Text Box 6"/>
            <p:cNvSpPr txBox="1">
              <a:spLocks noChangeArrowheads="1"/>
            </p:cNvSpPr>
            <p:nvPr/>
          </p:nvSpPr>
          <p:spPr bwMode="auto">
            <a:xfrm>
              <a:off x="2928" y="3847"/>
              <a:ext cx="2352" cy="39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Zurich BT"/>
                </a:defRPr>
              </a:lvl1pPr>
              <a:lvl2pPr marL="742950" indent="-285750" eaLnBrk="0" hangingPunct="0">
                <a:defRPr sz="2000">
                  <a:solidFill>
                    <a:schemeClr val="tx1"/>
                  </a:solidFill>
                  <a:latin typeface="Zurich BT"/>
                </a:defRPr>
              </a:lvl2pPr>
              <a:lvl3pPr marL="1143000" indent="-228600" eaLnBrk="0" hangingPunct="0">
                <a:defRPr sz="2000">
                  <a:solidFill>
                    <a:schemeClr val="tx1"/>
                  </a:solidFill>
                  <a:latin typeface="Zurich BT"/>
                </a:defRPr>
              </a:lvl3pPr>
              <a:lvl4pPr marL="1600200" indent="-228600" eaLnBrk="0" hangingPunct="0">
                <a:defRPr sz="2000">
                  <a:solidFill>
                    <a:schemeClr val="tx1"/>
                  </a:solidFill>
                  <a:latin typeface="Zurich BT"/>
                </a:defRPr>
              </a:lvl4pPr>
              <a:lvl5pPr marL="2057400" indent="-228600" eaLnBrk="0" hangingPunct="0">
                <a:defRPr sz="2000">
                  <a:solidFill>
                    <a:schemeClr val="tx1"/>
                  </a:solidFill>
                  <a:latin typeface="Zurich BT"/>
                </a:defRPr>
              </a:lvl5pPr>
              <a:lvl6pPr marL="2514600" indent="-228600" eaLnBrk="0" fontAlgn="base" hangingPunct="0">
                <a:spcBef>
                  <a:spcPct val="0"/>
                </a:spcBef>
                <a:spcAft>
                  <a:spcPct val="0"/>
                </a:spcAft>
                <a:defRPr sz="2000">
                  <a:solidFill>
                    <a:schemeClr val="tx1"/>
                  </a:solidFill>
                  <a:latin typeface="Zurich BT"/>
                </a:defRPr>
              </a:lvl6pPr>
              <a:lvl7pPr marL="2971800" indent="-228600" eaLnBrk="0" fontAlgn="base" hangingPunct="0">
                <a:spcBef>
                  <a:spcPct val="0"/>
                </a:spcBef>
                <a:spcAft>
                  <a:spcPct val="0"/>
                </a:spcAft>
                <a:defRPr sz="2000">
                  <a:solidFill>
                    <a:schemeClr val="tx1"/>
                  </a:solidFill>
                  <a:latin typeface="Zurich BT"/>
                </a:defRPr>
              </a:lvl7pPr>
              <a:lvl8pPr marL="3429000" indent="-228600" eaLnBrk="0" fontAlgn="base" hangingPunct="0">
                <a:spcBef>
                  <a:spcPct val="0"/>
                </a:spcBef>
                <a:spcAft>
                  <a:spcPct val="0"/>
                </a:spcAft>
                <a:defRPr sz="2000">
                  <a:solidFill>
                    <a:schemeClr val="tx1"/>
                  </a:solidFill>
                  <a:latin typeface="Zurich BT"/>
                </a:defRPr>
              </a:lvl8pPr>
              <a:lvl9pPr marL="3886200" indent="-228600" eaLnBrk="0" fontAlgn="base" hangingPunct="0">
                <a:spcBef>
                  <a:spcPct val="0"/>
                </a:spcBef>
                <a:spcAft>
                  <a:spcPct val="0"/>
                </a:spcAft>
                <a:defRPr sz="2000">
                  <a:solidFill>
                    <a:schemeClr val="tx1"/>
                  </a:solidFill>
                  <a:latin typeface="Zurich BT"/>
                </a:defRPr>
              </a:lvl9pPr>
            </a:lstStyle>
            <a:p>
              <a:pPr>
                <a:spcBef>
                  <a:spcPct val="50000"/>
                </a:spcBef>
              </a:pPr>
              <a:r>
                <a:rPr lang="en-US" sz="1400" dirty="0">
                  <a:latin typeface="Arial" pitchFamily="34" charset="0"/>
                </a:rPr>
                <a:t>Prior Estimate = </a:t>
              </a:r>
              <a:r>
                <a:rPr lang="en-US" sz="1400" dirty="0" smtClean="0">
                  <a:latin typeface="Arial" pitchFamily="34" charset="0"/>
                </a:rPr>
                <a:t>$604,000 (15.9% Increase</a:t>
              </a:r>
              <a:r>
                <a:rPr lang="en-US" sz="1400" dirty="0">
                  <a:latin typeface="Arial" pitchFamily="34" charset="0"/>
                </a:rPr>
                <a:t>)</a:t>
              </a:r>
            </a:p>
            <a:p>
              <a:pPr>
                <a:spcBef>
                  <a:spcPct val="50000"/>
                </a:spcBef>
              </a:pPr>
              <a:r>
                <a:rPr lang="en-US" sz="1400" dirty="0">
                  <a:latin typeface="Arial" pitchFamily="34" charset="0"/>
                </a:rPr>
                <a:t>Prior Rate = </a:t>
              </a:r>
              <a:r>
                <a:rPr lang="en-US" sz="1400" dirty="0" smtClean="0">
                  <a:latin typeface="Arial" pitchFamily="34" charset="0"/>
                </a:rPr>
                <a:t>$2.97 (6.7% Increase</a:t>
              </a:r>
              <a:r>
                <a:rPr lang="en-US" sz="1400" dirty="0">
                  <a:latin typeface="Arial" pitchFamily="34" charset="0"/>
                </a:rPr>
                <a:t>)</a:t>
              </a:r>
            </a:p>
          </p:txBody>
        </p:sp>
        <p:sp>
          <p:nvSpPr>
            <p:cNvPr id="33801" name="Line 7"/>
            <p:cNvSpPr>
              <a:spLocks noChangeShapeType="1"/>
            </p:cNvSpPr>
            <p:nvPr/>
          </p:nvSpPr>
          <p:spPr bwMode="auto">
            <a:xfrm>
              <a:off x="2042" y="3944"/>
              <a:ext cx="88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910465371"/>
              </p:ext>
            </p:extLst>
          </p:nvPr>
        </p:nvGraphicFramePr>
        <p:xfrm>
          <a:off x="838200" y="990600"/>
          <a:ext cx="7543798" cy="3186905"/>
        </p:xfrm>
        <a:graphic>
          <a:graphicData uri="http://schemas.openxmlformats.org/drawingml/2006/table">
            <a:tbl>
              <a:tblPr/>
              <a:tblGrid>
                <a:gridCol w="1364112"/>
                <a:gridCol w="948947"/>
                <a:gridCol w="74136"/>
                <a:gridCol w="948947"/>
                <a:gridCol w="74136"/>
                <a:gridCol w="948947"/>
                <a:gridCol w="74136"/>
                <a:gridCol w="948947"/>
                <a:gridCol w="70841"/>
                <a:gridCol w="948947"/>
                <a:gridCol w="74136"/>
                <a:gridCol w="1067566"/>
              </a:tblGrid>
              <a:tr h="354101">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Marginally</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gridSpan="5">
                  <a:txBody>
                    <a:bodyPr/>
                    <a:lstStyle/>
                    <a:p>
                      <a:pPr marL="0" marR="0" algn="ctr">
                        <a:spcBef>
                          <a:spcPts val="0"/>
                        </a:spcBef>
                        <a:spcAft>
                          <a:spcPts val="0"/>
                        </a:spcAft>
                      </a:pPr>
                      <a:r>
                        <a:rPr lang="en-US" sz="1400">
                          <a:solidFill>
                            <a:schemeClr val="tx1"/>
                          </a:solidFill>
                          <a:effectLst/>
                          <a:latin typeface="Arial"/>
                          <a:ea typeface="Times New Roman"/>
                          <a:cs typeface="Arial"/>
                        </a:rPr>
                        <a:t>Recommended Range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14756">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dirty="0">
                          <a:solidFill>
                            <a:schemeClr val="tx1"/>
                          </a:solidFill>
                          <a:effectLst/>
                          <a:latin typeface="Arial"/>
                          <a:ea typeface="Times New Roman"/>
                          <a:cs typeface="Arial"/>
                        </a:rPr>
                        <a:t>Expected</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Acceptable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Low</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Target</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High</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Conservative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14756">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70%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75%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80%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85%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ctr">
                        <a:spcBef>
                          <a:spcPts val="0"/>
                        </a:spcBef>
                        <a:spcAft>
                          <a:spcPts val="0"/>
                        </a:spcAft>
                      </a:pPr>
                      <a:r>
                        <a:rPr lang="en-US" sz="1400">
                          <a:solidFill>
                            <a:schemeClr val="tx1"/>
                          </a:solidFill>
                          <a:effectLst/>
                          <a:latin typeface="Arial"/>
                          <a:ea typeface="Times New Roman"/>
                          <a:cs typeface="Arial"/>
                        </a:rPr>
                        <a:t>90% CL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314756">
                <a:tc>
                  <a:txBody>
                    <a:bodyPr/>
                    <a:lstStyle/>
                    <a:p>
                      <a:pPr marL="0" marR="0" algn="l">
                        <a:spcBef>
                          <a:spcPts val="1000"/>
                        </a:spcBef>
                        <a:spcAft>
                          <a:spcPts val="0"/>
                        </a:spcAft>
                      </a:pPr>
                      <a:r>
                        <a:rPr lang="en-US" sz="1400">
                          <a:solidFill>
                            <a:schemeClr val="tx1"/>
                          </a:solidFill>
                          <a:effectLst/>
                          <a:latin typeface="Arial"/>
                          <a:ea typeface="Times New Roman"/>
                          <a:cs typeface="Arial"/>
                        </a:rPr>
                        <a:t>Loss and ALAE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$777,000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$931,000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$1,005,000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$1,089,000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$1,193,000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$1,335,000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r>
              <a:tr h="629512">
                <a:tc>
                  <a:txBody>
                    <a:bodyPr/>
                    <a:lstStyle/>
                    <a:p>
                      <a:pPr marL="0" marR="0" algn="l">
                        <a:spcBef>
                          <a:spcPts val="500"/>
                        </a:spcBef>
                        <a:spcAft>
                          <a:spcPts val="0"/>
                        </a:spcAft>
                      </a:pPr>
                      <a:r>
                        <a:rPr lang="en-US" sz="1400">
                          <a:solidFill>
                            <a:schemeClr val="tx1"/>
                          </a:solidFill>
                          <a:effectLst/>
                          <a:latin typeface="Arial"/>
                          <a:ea typeface="Times New Roman"/>
                          <a:cs typeface="Arial"/>
                        </a:rPr>
                        <a:t>Investment Income Offset</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(77,000)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(92,000)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(100,000)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(108,000)</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(118,000)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(132,000)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629512">
                <a:tc>
                  <a:txBody>
                    <a:bodyPr/>
                    <a:lstStyle/>
                    <a:p>
                      <a:pPr marL="0" marR="0" algn="l">
                        <a:spcBef>
                          <a:spcPts val="500"/>
                        </a:spcBef>
                        <a:spcAft>
                          <a:spcPts val="0"/>
                        </a:spcAft>
                      </a:pPr>
                      <a:r>
                        <a:rPr lang="en-US" sz="1400">
                          <a:solidFill>
                            <a:schemeClr val="tx1"/>
                          </a:solidFill>
                          <a:effectLst/>
                          <a:latin typeface="Arial"/>
                          <a:ea typeface="Times New Roman"/>
                          <a:cs typeface="Arial"/>
                        </a:rPr>
                        <a:t>Discounted Loss and ALAE</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$700,000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$839,000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$905,000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$981,000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$1,075,000</a:t>
                      </a:r>
                      <a:endParaRPr lang="en-US" sz="2000" dirty="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$1,203,000</a:t>
                      </a:r>
                      <a:endParaRPr lang="en-US" sz="2000">
                        <a:solidFill>
                          <a:schemeClr val="tx1"/>
                        </a:solidFill>
                        <a:effectLst/>
                        <a:latin typeface="Arial"/>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629512">
                <a:tc>
                  <a:txBody>
                    <a:bodyPr/>
                    <a:lstStyle/>
                    <a:p>
                      <a:pPr marL="0" marR="0" algn="l">
                        <a:spcBef>
                          <a:spcPts val="1000"/>
                        </a:spcBef>
                        <a:spcAft>
                          <a:spcPts val="0"/>
                        </a:spcAft>
                      </a:pPr>
                      <a:r>
                        <a:rPr lang="en-US" sz="1400">
                          <a:solidFill>
                            <a:schemeClr val="tx1"/>
                          </a:solidFill>
                          <a:effectLst/>
                          <a:latin typeface="Arial"/>
                          <a:ea typeface="Times New Roman"/>
                          <a:cs typeface="Arial"/>
                        </a:rPr>
                        <a:t>Rate per $100 of</a:t>
                      </a:r>
                      <a:br>
                        <a:rPr lang="en-US" sz="1400">
                          <a:solidFill>
                            <a:schemeClr val="tx1"/>
                          </a:solidFill>
                          <a:effectLst/>
                          <a:latin typeface="Arial"/>
                          <a:ea typeface="Times New Roman"/>
                          <a:cs typeface="Arial"/>
                        </a:rPr>
                      </a:br>
                      <a:r>
                        <a:rPr lang="en-US" sz="1400">
                          <a:solidFill>
                            <a:schemeClr val="tx1"/>
                          </a:solidFill>
                          <a:effectLst/>
                          <a:latin typeface="Arial"/>
                          <a:ea typeface="Times New Roman"/>
                          <a:cs typeface="Arial"/>
                        </a:rPr>
                        <a:t>2017-18 Payroll</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$3.17</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$3.80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$4.10</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$4.45</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a:solidFill>
                            <a:schemeClr val="tx1"/>
                          </a:solidFill>
                          <a:effectLst/>
                          <a:latin typeface="Arial"/>
                          <a:ea typeface="Times New Roman"/>
                          <a:cs typeface="Arial"/>
                        </a:rPr>
                        <a:t> </a:t>
                      </a:r>
                      <a:endParaRPr lang="en-US" sz="200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$4.87</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 </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effectLst/>
                          <a:latin typeface="Arial"/>
                          <a:ea typeface="Times New Roman"/>
                          <a:cs typeface="Arial"/>
                        </a:rPr>
                        <a:t>$5.45</a:t>
                      </a:r>
                      <a:endParaRPr lang="en-US" sz="2000" dirty="0">
                        <a:solidFill>
                          <a:schemeClr val="tx1"/>
                        </a:solidFill>
                        <a:effectLst/>
                        <a:latin typeface="Arial"/>
                        <a:ea typeface="Times New Roman"/>
                        <a:cs typeface="Times New Roman"/>
                      </a:endParaRPr>
                    </a:p>
                  </a:txBody>
                  <a:tcPr marL="0" marR="0" marT="0" marB="0" anchor="b">
                    <a:lnL>
                      <a:noFill/>
                    </a:lnL>
                    <a:lnR>
                      <a:noFill/>
                    </a:lnR>
                    <a:lnT>
                      <a:noFill/>
                    </a:lnT>
                    <a:lnB>
                      <a:noFill/>
                    </a:lnB>
                  </a:tcPr>
                </a:tc>
              </a:tr>
            </a:tbl>
          </a:graphicData>
        </a:graphic>
      </p:graphicFrame>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40</a:t>
            </a:fld>
            <a:endParaRPr lang="en-US" dirty="0"/>
          </a:p>
        </p:txBody>
      </p:sp>
    </p:spTree>
    <p:extLst>
      <p:ext uri="{BB962C8B-B14F-4D97-AF65-F5344CB8AC3E}">
        <p14:creationId xmlns:p14="http://schemas.microsoft.com/office/powerpoint/2010/main" val="3252467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ctrTitle" idx="4294967295"/>
          </p:nvPr>
        </p:nvSpPr>
        <p:spPr>
          <a:xfrm>
            <a:off x="457200" y="381000"/>
            <a:ext cx="3352800" cy="579438"/>
          </a:xfrm>
        </p:spPr>
        <p:txBody>
          <a:bodyPr/>
          <a:lstStyle/>
          <a:p>
            <a:r>
              <a:rPr lang="en-US" altLang="en-US" sz="2800" dirty="0"/>
              <a:t>    Questions ??</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3400" y="2007394"/>
            <a:ext cx="3333750" cy="3300412"/>
          </a:xfrm>
        </p:spPr>
      </p:pic>
      <p:sp>
        <p:nvSpPr>
          <p:cNvPr id="11" name="Rectangle 3"/>
          <p:cNvSpPr>
            <a:spLocks noChangeArrowheads="1"/>
          </p:cNvSpPr>
          <p:nvPr/>
        </p:nvSpPr>
        <p:spPr bwMode="auto">
          <a:xfrm>
            <a:off x="3352800" y="762000"/>
            <a:ext cx="457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758825">
              <a:spcBef>
                <a:spcPct val="50000"/>
              </a:spcBef>
              <a:buClr>
                <a:srgbClr val="339933"/>
              </a:buClr>
              <a:buSzPct val="95000"/>
              <a:buFont typeface="WP TypographicSymbols" pitchFamily="2" charset="0"/>
              <a:buChar char="O"/>
              <a:defRPr sz="1600">
                <a:solidFill>
                  <a:schemeClr val="tx1"/>
                </a:solidFill>
                <a:latin typeface="Zurich BT" pitchFamily="34" charset="0"/>
              </a:defRPr>
            </a:lvl1pPr>
            <a:lvl2pPr marL="742950" indent="-285750" defTabSz="758825">
              <a:spcBef>
                <a:spcPct val="20000"/>
              </a:spcBef>
              <a:buClr>
                <a:srgbClr val="00FF00"/>
              </a:buClr>
              <a:buSzPct val="95000"/>
              <a:buFont typeface="WP TypographicSymbols" pitchFamily="2" charset="0"/>
              <a:buChar char="O"/>
              <a:defRPr sz="1600">
                <a:solidFill>
                  <a:schemeClr val="tx1"/>
                </a:solidFill>
                <a:latin typeface="Zurich BT" pitchFamily="34" charset="0"/>
              </a:defRPr>
            </a:lvl2pPr>
            <a:lvl3pPr marL="1143000" indent="-228600" defTabSz="758825">
              <a:spcBef>
                <a:spcPct val="20000"/>
              </a:spcBef>
              <a:buSzPct val="100000"/>
              <a:buFont typeface="WP TypographicSymbols" pitchFamily="2" charset="0"/>
              <a:buChar char="C"/>
              <a:defRPr sz="1600">
                <a:solidFill>
                  <a:schemeClr val="tx1"/>
                </a:solidFill>
                <a:latin typeface="Zurich BT" pitchFamily="34" charset="0"/>
              </a:defRPr>
            </a:lvl3pPr>
            <a:lvl4pPr marL="1600200" indent="-228600" defTabSz="758825">
              <a:spcBef>
                <a:spcPct val="20000"/>
              </a:spcBef>
              <a:buChar char="–"/>
              <a:defRPr sz="1900">
                <a:solidFill>
                  <a:schemeClr val="tx1"/>
                </a:solidFill>
                <a:latin typeface="Times New Roman" pitchFamily="18" charset="0"/>
              </a:defRPr>
            </a:lvl4pPr>
            <a:lvl5pPr marL="2057400" indent="-228600" defTabSz="758825">
              <a:spcBef>
                <a:spcPct val="20000"/>
              </a:spcBef>
              <a:buChar char="»"/>
              <a:defRPr sz="1900">
                <a:solidFill>
                  <a:schemeClr val="tx1"/>
                </a:solidFill>
                <a:latin typeface="Times New Roman" pitchFamily="18" charset="0"/>
              </a:defRPr>
            </a:lvl5pPr>
            <a:lvl6pPr marL="2514600" indent="-228600" defTabSz="758825" eaLnBrk="0" fontAlgn="base" hangingPunct="0">
              <a:spcBef>
                <a:spcPct val="20000"/>
              </a:spcBef>
              <a:spcAft>
                <a:spcPct val="0"/>
              </a:spcAft>
              <a:buChar char="»"/>
              <a:defRPr sz="1900">
                <a:solidFill>
                  <a:schemeClr val="tx1"/>
                </a:solidFill>
                <a:latin typeface="Times New Roman" pitchFamily="18" charset="0"/>
              </a:defRPr>
            </a:lvl6pPr>
            <a:lvl7pPr marL="2971800" indent="-228600" defTabSz="758825" eaLnBrk="0" fontAlgn="base" hangingPunct="0">
              <a:spcBef>
                <a:spcPct val="20000"/>
              </a:spcBef>
              <a:spcAft>
                <a:spcPct val="0"/>
              </a:spcAft>
              <a:buChar char="»"/>
              <a:defRPr sz="1900">
                <a:solidFill>
                  <a:schemeClr val="tx1"/>
                </a:solidFill>
                <a:latin typeface="Times New Roman" pitchFamily="18" charset="0"/>
              </a:defRPr>
            </a:lvl7pPr>
            <a:lvl8pPr marL="3429000" indent="-228600" defTabSz="758825" eaLnBrk="0" fontAlgn="base" hangingPunct="0">
              <a:spcBef>
                <a:spcPct val="20000"/>
              </a:spcBef>
              <a:spcAft>
                <a:spcPct val="0"/>
              </a:spcAft>
              <a:buChar char="»"/>
              <a:defRPr sz="1900">
                <a:solidFill>
                  <a:schemeClr val="tx1"/>
                </a:solidFill>
                <a:latin typeface="Times New Roman" pitchFamily="18" charset="0"/>
              </a:defRPr>
            </a:lvl8pPr>
            <a:lvl9pPr marL="3886200" indent="-228600" defTabSz="758825" eaLnBrk="0" fontAlgn="base" hangingPunct="0">
              <a:spcBef>
                <a:spcPct val="20000"/>
              </a:spcBef>
              <a:spcAft>
                <a:spcPct val="0"/>
              </a:spcAft>
              <a:buChar char="»"/>
              <a:defRPr sz="1900">
                <a:solidFill>
                  <a:schemeClr val="tx1"/>
                </a:solidFill>
                <a:latin typeface="Times New Roman" pitchFamily="18" charset="0"/>
              </a:defRPr>
            </a:lvl9pPr>
          </a:lstStyle>
          <a:p>
            <a:pPr algn="ctr">
              <a:spcBef>
                <a:spcPct val="0"/>
              </a:spcBef>
              <a:buClrTx/>
              <a:buSzTx/>
              <a:buFontTx/>
              <a:buNone/>
            </a:pPr>
            <a:r>
              <a:rPr lang="en-US" altLang="en-US" sz="2800" dirty="0">
                <a:solidFill>
                  <a:srgbClr val="339933"/>
                </a:solidFill>
                <a:latin typeface="Zurich Blk BT" pitchFamily="34" charset="0"/>
              </a:rPr>
              <a:t>    Ask an Actuary !</a:t>
            </a:r>
          </a:p>
          <a:p>
            <a:pPr algn="ctr">
              <a:spcBef>
                <a:spcPct val="0"/>
              </a:spcBef>
              <a:buClrTx/>
              <a:buSzTx/>
              <a:buFontTx/>
              <a:buNone/>
            </a:pPr>
            <a:endParaRPr lang="en-US" altLang="en-US" sz="2800" dirty="0">
              <a:solidFill>
                <a:srgbClr val="339933"/>
              </a:solidFill>
              <a:latin typeface="Zurich Blk BT" pitchFamily="34" charset="0"/>
            </a:endParaRPr>
          </a:p>
          <a:p>
            <a:pPr algn="ctr">
              <a:spcBef>
                <a:spcPct val="0"/>
              </a:spcBef>
              <a:buClrTx/>
              <a:buSzTx/>
              <a:buFontTx/>
              <a:buNone/>
            </a:pPr>
            <a:r>
              <a:rPr lang="en-US" altLang="en-US" sz="2800" dirty="0">
                <a:solidFill>
                  <a:srgbClr val="339933"/>
                </a:solidFill>
                <a:latin typeface="Zurich Blk BT" pitchFamily="34" charset="0"/>
              </a:rPr>
              <a:t>Call 1-800-[(10x)</a:t>
            </a:r>
            <a:r>
              <a:rPr lang="en-US" altLang="en-US" sz="2800" baseline="30000" dirty="0">
                <a:solidFill>
                  <a:srgbClr val="339933"/>
                </a:solidFill>
                <a:latin typeface="Zurich Blk BT" pitchFamily="34" charset="0"/>
              </a:rPr>
              <a:t>2</a:t>
            </a:r>
            <a:r>
              <a:rPr lang="en-US" altLang="en-US" sz="2800" dirty="0">
                <a:solidFill>
                  <a:srgbClr val="339933"/>
                </a:solidFill>
                <a:latin typeface="Zurich Blk BT" pitchFamily="34" charset="0"/>
              </a:rPr>
              <a:t>-2x+34]</a:t>
            </a:r>
          </a:p>
          <a:p>
            <a:pPr>
              <a:spcBef>
                <a:spcPct val="0"/>
              </a:spcBef>
              <a:buClrTx/>
              <a:buSzTx/>
              <a:buFontTx/>
              <a:buNone/>
            </a:pPr>
            <a:endParaRPr lang="en-US" altLang="en-US" sz="2800" dirty="0">
              <a:solidFill>
                <a:srgbClr val="339933"/>
              </a:solidFill>
              <a:latin typeface="Zurich Blk BT" pitchFamily="34" charset="0"/>
            </a:endParaRPr>
          </a:p>
          <a:p>
            <a:pPr>
              <a:spcBef>
                <a:spcPct val="0"/>
              </a:spcBef>
              <a:buClrTx/>
              <a:buSzTx/>
              <a:buFontTx/>
              <a:buNone/>
            </a:pPr>
            <a:endParaRPr lang="en-US" altLang="en-US" sz="2800" dirty="0">
              <a:solidFill>
                <a:srgbClr val="339933"/>
              </a:solidFill>
              <a:latin typeface="Zurich Blk BT" pitchFamily="34" charset="0"/>
            </a:endParaRPr>
          </a:p>
        </p:txBody>
      </p:sp>
      <p:sp>
        <p:nvSpPr>
          <p:cNvPr id="8"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41</a:t>
            </a:fld>
            <a:endParaRPr lang="en-US"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174476"/>
            <a:ext cx="4038600" cy="258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6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848710" y="990600"/>
            <a:ext cx="7772400" cy="1470025"/>
          </a:xfrm>
        </p:spPr>
        <p:txBody>
          <a:bodyPr/>
          <a:lstStyle/>
          <a:p>
            <a:pPr algn="ctr"/>
            <a:r>
              <a:rPr lang="en-US" sz="4800" dirty="0" smtClean="0"/>
              <a:t>Actuary: #1 Career…Again!</a:t>
            </a:r>
          </a:p>
        </p:txBody>
      </p:sp>
      <p:sp>
        <p:nvSpPr>
          <p:cNvPr id="19460" name="Slide Number Placeholder 3"/>
          <p:cNvSpPr txBox="1">
            <a:spLocks/>
          </p:cNvSpPr>
          <p:nvPr/>
        </p:nvSpPr>
        <p:spPr bwMode="auto">
          <a:xfrm>
            <a:off x="8153400" y="6248400"/>
            <a:ext cx="544513" cy="490538"/>
          </a:xfrm>
          <a:prstGeom prst="rect">
            <a:avLst/>
          </a:prstGeom>
          <a:noFill/>
          <a:ln w="9525">
            <a:noFill/>
            <a:miter lim="800000"/>
            <a:headEnd/>
            <a:tailEnd/>
          </a:ln>
        </p:spPr>
        <p:txBody>
          <a:bodyPr/>
          <a:lstStyle/>
          <a:p>
            <a:pPr algn="r" defTabSz="849313"/>
            <a:fld id="{1905AF28-E3B6-4451-BEB9-C3107EE557BE}" type="slidenum">
              <a:rPr lang="en-US" sz="1200"/>
              <a:pPr algn="r" defTabSz="849313"/>
              <a:t>5</a:t>
            </a:fld>
            <a:endParaRPr lang="en-US" sz="1200"/>
          </a:p>
        </p:txBody>
      </p:sp>
      <p:grpSp>
        <p:nvGrpSpPr>
          <p:cNvPr id="5" name="Group 4"/>
          <p:cNvGrpSpPr/>
          <p:nvPr/>
        </p:nvGrpSpPr>
        <p:grpSpPr>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276600"/>
            <a:ext cx="2057400" cy="2932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2687712"/>
            <a:ext cx="22098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1"/>
          <p:cNvPicPr>
            <a:picLocks noChangeAspect="1" noChangeArrowheads="1"/>
          </p:cNvPicPr>
          <p:nvPr/>
        </p:nvPicPr>
        <p:blipFill>
          <a:blip r:embed="rId6" cstate="print"/>
          <a:srcRect/>
          <a:stretch>
            <a:fillRect/>
          </a:stretch>
        </p:blipFill>
        <p:spPr bwMode="auto">
          <a:xfrm>
            <a:off x="4267200" y="2687712"/>
            <a:ext cx="1981200" cy="3515032"/>
          </a:xfrm>
          <a:prstGeom prst="rect">
            <a:avLst/>
          </a:prstGeom>
          <a:noFill/>
          <a:ln w="9525">
            <a:noFill/>
            <a:miter lim="800000"/>
            <a:headEnd/>
            <a:tailEnd/>
          </a:ln>
        </p:spPr>
      </p:pic>
      <p:pic>
        <p:nvPicPr>
          <p:cNvPr id="12" name="Picture 22"/>
          <p:cNvPicPr>
            <a:picLocks noChangeAspect="1" noChangeArrowheads="1"/>
          </p:cNvPicPr>
          <p:nvPr/>
        </p:nvPicPr>
        <p:blipFill>
          <a:blip r:embed="rId7" cstate="print"/>
          <a:srcRect/>
          <a:stretch>
            <a:fillRect/>
          </a:stretch>
        </p:blipFill>
        <p:spPr bwMode="auto">
          <a:xfrm>
            <a:off x="6233510" y="3781425"/>
            <a:ext cx="2387600" cy="1790700"/>
          </a:xfrm>
          <a:prstGeom prst="rect">
            <a:avLst/>
          </a:prstGeom>
          <a:noFill/>
          <a:ln w="9525">
            <a:noFill/>
            <a:miter lim="800000"/>
            <a:headEnd/>
            <a:tailEnd/>
          </a:ln>
        </p:spPr>
      </p:pic>
      <p:sp>
        <p:nvSpPr>
          <p:cNvPr id="13"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5</a:t>
            </a:fld>
            <a:endParaRPr lang="en-US" dirty="0"/>
          </a:p>
        </p:txBody>
      </p:sp>
    </p:spTree>
    <p:extLst>
      <p:ext uri="{BB962C8B-B14F-4D97-AF65-F5344CB8AC3E}">
        <p14:creationId xmlns:p14="http://schemas.microsoft.com/office/powerpoint/2010/main" val="3841718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5572125"/>
            <a:ext cx="9144000" cy="1285875"/>
            <a:chOff x="0" y="5572125"/>
            <a:chExt cx="9144000" cy="1285875"/>
          </a:xfrm>
        </p:grpSpPr>
        <p:pic>
          <p:nvPicPr>
            <p:cNvPr id="15" name="Picture 14" descr="G:\Information Services\Portal Admin\Misc Images\Logos &amp; Banners\FinalFooterCollat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Rectangle 3"/>
          <p:cNvSpPr txBox="1">
            <a:spLocks noChangeArrowheads="1"/>
          </p:cNvSpPr>
          <p:nvPr/>
        </p:nvSpPr>
        <p:spPr bwMode="auto">
          <a:xfrm>
            <a:off x="457200" y="1371600"/>
            <a:ext cx="8229600" cy="49530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lvl1pPr marL="342900" indent="-342900" algn="l" defTabSz="758825" rtl="0" eaLnBrk="0" fontAlgn="base" hangingPunct="0">
              <a:spcBef>
                <a:spcPct val="50000"/>
              </a:spcBef>
              <a:spcAft>
                <a:spcPct val="0"/>
              </a:spcAft>
              <a:buClr>
                <a:srgbClr val="339933"/>
              </a:buClr>
              <a:buSzPct val="95000"/>
              <a:buFont typeface="WP TypographicSymbols"/>
              <a:buChar char="O"/>
              <a:defRPr sz="1600">
                <a:solidFill>
                  <a:schemeClr val="tx1"/>
                </a:solidFill>
                <a:latin typeface="+mn-lt"/>
                <a:ea typeface="+mn-ea"/>
                <a:cs typeface="+mn-cs"/>
              </a:defRPr>
            </a:lvl1pPr>
            <a:lvl2pPr marL="684213" indent="-339725" algn="l" defTabSz="758825" rtl="0" eaLnBrk="0" fontAlgn="base" hangingPunct="0">
              <a:spcBef>
                <a:spcPct val="20000"/>
              </a:spcBef>
              <a:spcAft>
                <a:spcPct val="0"/>
              </a:spcAft>
              <a:buClr>
                <a:srgbClr val="00FF00"/>
              </a:buClr>
              <a:buSzPct val="95000"/>
              <a:buFont typeface="WP TypographicSymbols"/>
              <a:buChar char="O"/>
              <a:defRPr sz="1600">
                <a:solidFill>
                  <a:schemeClr val="tx1"/>
                </a:solidFill>
                <a:latin typeface="+mn-lt"/>
              </a:defRPr>
            </a:lvl2pPr>
            <a:lvl3pPr marL="1027113" indent="-341313" algn="l" defTabSz="758825" rtl="0" eaLnBrk="0" fontAlgn="base" hangingPunct="0">
              <a:spcBef>
                <a:spcPct val="20000"/>
              </a:spcBef>
              <a:spcAft>
                <a:spcPct val="0"/>
              </a:spcAft>
              <a:buSzPct val="100000"/>
              <a:buFont typeface="WP TypographicSymbols"/>
              <a:buChar char="C"/>
              <a:defRPr sz="1600">
                <a:solidFill>
                  <a:schemeClr val="tx1"/>
                </a:solidFill>
                <a:latin typeface="+mn-lt"/>
              </a:defRPr>
            </a:lvl3pPr>
            <a:lvl4pPr marL="1724025" indent="-285750" algn="l" defTabSz="758825" rtl="0" eaLnBrk="0" fontAlgn="base" hangingPunct="0">
              <a:spcBef>
                <a:spcPct val="20000"/>
              </a:spcBef>
              <a:spcAft>
                <a:spcPct val="0"/>
              </a:spcAft>
              <a:buChar char="–"/>
              <a:defRPr sz="1900">
                <a:solidFill>
                  <a:schemeClr val="tx1"/>
                </a:solidFill>
                <a:latin typeface="Times New Roman" pitchFamily="18" charset="0"/>
              </a:defRPr>
            </a:lvl4pPr>
            <a:lvl5pPr marL="2122488" indent="-227013" algn="l" defTabSz="758825" rtl="0" eaLnBrk="0" fontAlgn="base" hangingPunct="0">
              <a:spcBef>
                <a:spcPct val="20000"/>
              </a:spcBef>
              <a:spcAft>
                <a:spcPct val="0"/>
              </a:spcAft>
              <a:buChar char="»"/>
              <a:defRPr sz="1900">
                <a:solidFill>
                  <a:schemeClr val="tx1"/>
                </a:solidFill>
                <a:latin typeface="Times New Roman" pitchFamily="18" charset="0"/>
              </a:defRPr>
            </a:lvl5pPr>
            <a:lvl6pPr marL="2579688" indent="-227013" algn="l" defTabSz="758825" rtl="0" eaLnBrk="0" fontAlgn="base" hangingPunct="0">
              <a:spcBef>
                <a:spcPct val="20000"/>
              </a:spcBef>
              <a:spcAft>
                <a:spcPct val="0"/>
              </a:spcAft>
              <a:buChar char="»"/>
              <a:defRPr sz="1900">
                <a:solidFill>
                  <a:schemeClr val="tx1"/>
                </a:solidFill>
                <a:latin typeface="Times New Roman" pitchFamily="18" charset="0"/>
              </a:defRPr>
            </a:lvl6pPr>
            <a:lvl7pPr marL="3036888" indent="-227013" algn="l" defTabSz="758825" rtl="0" eaLnBrk="0" fontAlgn="base" hangingPunct="0">
              <a:spcBef>
                <a:spcPct val="20000"/>
              </a:spcBef>
              <a:spcAft>
                <a:spcPct val="0"/>
              </a:spcAft>
              <a:buChar char="»"/>
              <a:defRPr sz="1900">
                <a:solidFill>
                  <a:schemeClr val="tx1"/>
                </a:solidFill>
                <a:latin typeface="Times New Roman" pitchFamily="18" charset="0"/>
              </a:defRPr>
            </a:lvl7pPr>
            <a:lvl8pPr marL="3494088" indent="-227013" algn="l" defTabSz="758825" rtl="0" eaLnBrk="0" fontAlgn="base" hangingPunct="0">
              <a:spcBef>
                <a:spcPct val="20000"/>
              </a:spcBef>
              <a:spcAft>
                <a:spcPct val="0"/>
              </a:spcAft>
              <a:buChar char="»"/>
              <a:defRPr sz="1900">
                <a:solidFill>
                  <a:schemeClr val="tx1"/>
                </a:solidFill>
                <a:latin typeface="Times New Roman" pitchFamily="18" charset="0"/>
              </a:defRPr>
            </a:lvl8pPr>
            <a:lvl9pPr marL="3951288" indent="-227013" algn="l" defTabSz="758825" rtl="0" eaLnBrk="0" fontAlgn="base" hangingPunct="0">
              <a:spcBef>
                <a:spcPct val="20000"/>
              </a:spcBef>
              <a:spcAft>
                <a:spcPct val="0"/>
              </a:spcAft>
              <a:buChar char="»"/>
              <a:defRPr sz="1900">
                <a:solidFill>
                  <a:schemeClr val="tx1"/>
                </a:solidFill>
                <a:latin typeface="Times New Roman" pitchFamily="18" charset="0"/>
              </a:defRPr>
            </a:lvl9pPr>
          </a:lstStyle>
          <a:p>
            <a:pPr>
              <a:buFont typeface="Wingdings" pitchFamily="2" charset="2"/>
              <a:buChar char="Ø"/>
            </a:pPr>
            <a:r>
              <a:rPr lang="en-US" altLang="en-US" sz="2400" kern="0" dirty="0" smtClean="0"/>
              <a:t>What do we know about the #1 career in America?</a:t>
            </a:r>
            <a:br>
              <a:rPr lang="en-US" altLang="en-US" sz="2400" kern="0" dirty="0" smtClean="0"/>
            </a:br>
            <a:endParaRPr lang="en-US" altLang="en-US" sz="1200" kern="0" dirty="0" smtClean="0"/>
          </a:p>
          <a:p>
            <a:pPr marL="762000" lvl="1" indent="-304800">
              <a:buClr>
                <a:srgbClr val="339933"/>
              </a:buClr>
              <a:buFontTx/>
              <a:buChar char="•"/>
            </a:pPr>
            <a:r>
              <a:rPr lang="en-US" altLang="en-US" sz="2400" kern="0" dirty="0" smtClean="0"/>
              <a:t>There are three types of actuaries:</a:t>
            </a:r>
          </a:p>
          <a:p>
            <a:pPr marL="1104900" lvl="2" indent="-304800">
              <a:buClr>
                <a:srgbClr val="339933"/>
              </a:buClr>
              <a:buFontTx/>
              <a:buChar char="•"/>
            </a:pPr>
            <a:r>
              <a:rPr lang="en-US" altLang="en-US" sz="2400" kern="0" dirty="0" smtClean="0"/>
              <a:t>Those that can count</a:t>
            </a:r>
          </a:p>
          <a:p>
            <a:pPr marL="1104900" lvl="2" indent="-304800">
              <a:buClr>
                <a:srgbClr val="339933"/>
              </a:buClr>
              <a:buFontTx/>
              <a:buChar char="•"/>
            </a:pPr>
            <a:r>
              <a:rPr lang="en-US" altLang="en-US" sz="2400" kern="0" dirty="0" smtClean="0"/>
              <a:t>Those that can’t count</a:t>
            </a:r>
            <a:br>
              <a:rPr lang="en-US" altLang="en-US" sz="2400" kern="0" dirty="0" smtClean="0"/>
            </a:br>
            <a:endParaRPr lang="en-US" altLang="en-US" sz="1200" kern="0" dirty="0" smtClean="0"/>
          </a:p>
          <a:p>
            <a:pPr marL="762000" lvl="1" indent="-304800">
              <a:buClr>
                <a:srgbClr val="339933"/>
              </a:buClr>
              <a:buFontTx/>
              <a:buChar char="•"/>
            </a:pPr>
            <a:r>
              <a:rPr lang="en-US" altLang="en-US" sz="2400" dirty="0"/>
              <a:t>An actuary is someone who wanted to be an </a:t>
            </a:r>
            <a:r>
              <a:rPr lang="en-US" altLang="en-US" sz="2400" dirty="0" smtClean="0"/>
              <a:t/>
            </a:r>
            <a:br>
              <a:rPr lang="en-US" altLang="en-US" sz="2400" dirty="0" smtClean="0"/>
            </a:br>
            <a:r>
              <a:rPr lang="en-US" altLang="en-US" sz="2400" dirty="0" smtClean="0"/>
              <a:t>accountant</a:t>
            </a:r>
            <a:r>
              <a:rPr lang="en-US" altLang="en-US" sz="2400" dirty="0"/>
              <a:t>, but didn’t have the personality for it</a:t>
            </a:r>
            <a:r>
              <a:rPr lang="en-US" altLang="en-US" sz="2400" dirty="0" smtClean="0"/>
              <a:t>.</a:t>
            </a:r>
            <a:br>
              <a:rPr lang="en-US" altLang="en-US" sz="2400" dirty="0" smtClean="0"/>
            </a:br>
            <a:endParaRPr lang="en-US" altLang="en-US" sz="1200" kern="0" dirty="0" smtClean="0"/>
          </a:p>
          <a:p>
            <a:pPr marL="762000" lvl="1" indent="-304800">
              <a:buClr>
                <a:srgbClr val="339933"/>
              </a:buClr>
              <a:buFontTx/>
              <a:buChar char="•"/>
            </a:pPr>
            <a:r>
              <a:rPr lang="en-US" altLang="en-US" sz="2400" dirty="0" smtClean="0"/>
              <a:t>An extroverted actuary looks at your shoes when talking instead of his own shoes.</a:t>
            </a:r>
            <a:endParaRPr lang="en-US" altLang="en-US" sz="2400" dirty="0" smtClean="0"/>
          </a:p>
          <a:p>
            <a:pPr marL="762000" lvl="1" indent="-304800">
              <a:buClr>
                <a:srgbClr val="339933"/>
              </a:buClr>
              <a:buFontTx/>
              <a:buChar char="•"/>
            </a:pPr>
            <a:endParaRPr lang="en-US" altLang="en-US" sz="1200" dirty="0" smtClean="0"/>
          </a:p>
          <a:p>
            <a:pPr marL="762000" lvl="1" indent="-304800">
              <a:buClr>
                <a:srgbClr val="339933"/>
              </a:buClr>
              <a:buFontTx/>
              <a:buChar char="•"/>
            </a:pPr>
            <a:r>
              <a:rPr lang="en-US" altLang="en-US" sz="2400" kern="0" dirty="0" smtClean="0"/>
              <a:t>An actuary is a place where they bury dead actors…</a:t>
            </a:r>
            <a:endParaRPr lang="en-US" altLang="en-US" sz="2400" kern="0" dirty="0"/>
          </a:p>
        </p:txBody>
      </p:sp>
      <p:sp>
        <p:nvSpPr>
          <p:cNvPr id="245762" name="Rectangle 2"/>
          <p:cNvSpPr>
            <a:spLocks noGrp="1" noChangeArrowheads="1"/>
          </p:cNvSpPr>
          <p:nvPr>
            <p:ph type="title"/>
          </p:nvPr>
        </p:nvSpPr>
        <p:spPr/>
        <p:txBody>
          <a:bodyPr>
            <a:normAutofit/>
          </a:bodyPr>
          <a:lstStyle/>
          <a:p>
            <a:r>
              <a:rPr lang="en-US" altLang="en-US" sz="3200" dirty="0" smtClean="0"/>
              <a:t>Actuarial Stereotypes</a:t>
            </a:r>
            <a:endParaRPr lang="en-US" altLang="en-US" sz="3200" dirty="0"/>
          </a:p>
        </p:txBody>
      </p:sp>
      <p:pic>
        <p:nvPicPr>
          <p:cNvPr id="19" name="Picture 4" descr="quon_scared_bike_fast_hg_clr_14013"/>
          <p:cNvPicPr preferRelativeResize="0">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78637" y="914400"/>
            <a:ext cx="2722563"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6</a:t>
            </a:fld>
            <a:endParaRPr lang="en-US" dirty="0"/>
          </a:p>
        </p:txBody>
      </p:sp>
    </p:spTree>
    <p:extLst>
      <p:ext uri="{BB962C8B-B14F-4D97-AF65-F5344CB8AC3E}">
        <p14:creationId xmlns:p14="http://schemas.microsoft.com/office/powerpoint/2010/main" val="417517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linds(horizont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linds(horizont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linds(horizont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blinds(horizontal)">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blinds(horizontal)">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xEl>
                                              <p:pRg st="7" end="7"/>
                                            </p:txEl>
                                          </p:spTgt>
                                        </p:tgtEl>
                                        <p:attrNameLst>
                                          <p:attrName>style.visibility</p:attrName>
                                        </p:attrNameLst>
                                      </p:cBhvr>
                                      <p:to>
                                        <p:strVal val="visible"/>
                                      </p:to>
                                    </p:set>
                                    <p:animEffect transition="in" filter="blinds(horizontal)">
                                      <p:cBhvr>
                                        <p:cTn id="37" dur="500"/>
                                        <p:tgtEl>
                                          <p:spTgt spid="18">
                                            <p:txEl>
                                              <p:pRg st="7" end="7"/>
                                            </p:txEl>
                                          </p:spTgt>
                                        </p:tgtEl>
                                      </p:cBhvr>
                                    </p:animEffect>
                                  </p:childTnLst>
                                </p:cTn>
                              </p:par>
                              <p:par>
                                <p:cTn id="38" presetID="53"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type="subTitle" idx="1"/>
          </p:nvPr>
        </p:nvSpPr>
        <p:spPr>
          <a:xfrm>
            <a:off x="1371600" y="2667000"/>
            <a:ext cx="6400800" cy="1752600"/>
          </a:xfrm>
        </p:spPr>
        <p:txBody>
          <a:bodyPr>
            <a:normAutofit/>
          </a:bodyPr>
          <a:lstStyle/>
          <a:p>
            <a:pPr>
              <a:spcBef>
                <a:spcPct val="50000"/>
              </a:spcBef>
            </a:pPr>
            <a:r>
              <a:rPr lang="en-US" sz="3600" dirty="0" smtClean="0">
                <a:solidFill>
                  <a:srgbClr val="339933"/>
                </a:solidFill>
              </a:rPr>
              <a:t>What Does All This Stuff Mean??</a:t>
            </a:r>
            <a:endParaRPr lang="en-US" sz="3600" dirty="0">
              <a:solidFill>
                <a:srgbClr val="339933"/>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Grp="1" noChangeArrowheads="1"/>
          </p:cNvSpPr>
          <p:nvPr>
            <p:ph type="ctrTitle"/>
          </p:nvPr>
        </p:nvSpPr>
        <p:spPr>
          <a:xfrm>
            <a:off x="685800" y="1447800"/>
            <a:ext cx="7772400" cy="1470025"/>
          </a:xfrm>
        </p:spPr>
        <p:txBody>
          <a:bodyPr>
            <a:normAutofit/>
          </a:bodyPr>
          <a:lstStyle/>
          <a:p>
            <a:r>
              <a:rPr lang="en-US" sz="4800" dirty="0" smtClean="0"/>
              <a:t>Actuarial Terminology</a:t>
            </a:r>
            <a:endParaRPr lang="en-US" sz="4800" dirty="0" smtClean="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0" y="3886200"/>
            <a:ext cx="3184530" cy="195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38010">
            <a:off x="1005326" y="4896847"/>
            <a:ext cx="2574572" cy="62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57603">
            <a:off x="5573284" y="4481474"/>
            <a:ext cx="2372824" cy="82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7</a:t>
            </a:fld>
            <a:endParaRPr lang="en-US" dirty="0"/>
          </a:p>
        </p:txBody>
      </p:sp>
    </p:spTree>
    <p:extLst>
      <p:ext uri="{BB962C8B-B14F-4D97-AF65-F5344CB8AC3E}">
        <p14:creationId xmlns:p14="http://schemas.microsoft.com/office/powerpoint/2010/main" val="917300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sz="3200" dirty="0" smtClean="0"/>
              <a:t>Actuaries Love Data</a:t>
            </a:r>
            <a:endParaRPr lang="en-US" sz="3200" dirty="0"/>
          </a:p>
        </p:txBody>
      </p:sp>
      <p:sp>
        <p:nvSpPr>
          <p:cNvPr id="73731" name="Rectangle 3"/>
          <p:cNvSpPr>
            <a:spLocks noGrp="1" noChangeArrowheads="1"/>
          </p:cNvSpPr>
          <p:nvPr>
            <p:ph type="body" idx="1"/>
          </p:nvPr>
        </p:nvSpPr>
        <p:spPr>
          <a:xfrm>
            <a:off x="457200" y="1371600"/>
            <a:ext cx="8458200" cy="3581400"/>
          </a:xfrm>
        </p:spPr>
        <p:txBody>
          <a:bodyPr>
            <a:noAutofit/>
          </a:bodyPr>
          <a:lstStyle/>
          <a:p>
            <a:pPr marL="0" indent="0">
              <a:buNone/>
            </a:pPr>
            <a:r>
              <a:rPr lang="en-US" sz="2800" dirty="0"/>
              <a:t>Data needed for an actuarial study:</a:t>
            </a:r>
          </a:p>
          <a:p>
            <a:pPr marL="914400" lvl="1" indent="-457200">
              <a:spcBef>
                <a:spcPts val="1200"/>
              </a:spcBef>
              <a:buFont typeface="Wingdings" panose="05000000000000000000" pitchFamily="2" charset="2"/>
              <a:buChar char="Ø"/>
            </a:pPr>
            <a:r>
              <a:rPr lang="en-US" dirty="0"/>
              <a:t>Losses (Paid, Incurred, </a:t>
            </a:r>
            <a:r>
              <a:rPr lang="en-US" dirty="0" smtClean="0"/>
              <a:t>Case, Recoveries, </a:t>
            </a:r>
            <a:r>
              <a:rPr lang="en-US" dirty="0"/>
              <a:t>...)</a:t>
            </a:r>
          </a:p>
          <a:p>
            <a:pPr marL="914400" lvl="1" indent="-457200">
              <a:spcBef>
                <a:spcPts val="1200"/>
              </a:spcBef>
              <a:buFont typeface="Wingdings" panose="05000000000000000000" pitchFamily="2" charset="2"/>
              <a:buChar char="Ø"/>
            </a:pPr>
            <a:r>
              <a:rPr lang="en-US" dirty="0"/>
              <a:t>Exposures (Payroll, Vehicles, SIRs,...)</a:t>
            </a:r>
          </a:p>
          <a:p>
            <a:pPr marL="914400" lvl="1" indent="-457200">
              <a:spcBef>
                <a:spcPts val="1200"/>
              </a:spcBef>
              <a:buFont typeface="Wingdings" panose="05000000000000000000" pitchFamily="2" charset="2"/>
              <a:buChar char="Ø"/>
            </a:pPr>
            <a:r>
              <a:rPr lang="en-US" dirty="0"/>
              <a:t>Asset Info (Balance Sheet)</a:t>
            </a:r>
          </a:p>
          <a:p>
            <a:pPr marL="914400" lvl="1" indent="-457200">
              <a:spcBef>
                <a:spcPts val="1200"/>
              </a:spcBef>
              <a:buFont typeface="Wingdings" panose="05000000000000000000" pitchFamily="2" charset="2"/>
              <a:buChar char="Ø"/>
            </a:pPr>
            <a:r>
              <a:rPr lang="en-US" dirty="0"/>
              <a:t>Budget Info (Income Statement)</a:t>
            </a:r>
          </a:p>
          <a:p>
            <a:pPr marL="914400" lvl="1" indent="-457200">
              <a:spcBef>
                <a:spcPts val="1200"/>
              </a:spcBef>
              <a:buFont typeface="Wingdings" panose="05000000000000000000" pitchFamily="2" charset="2"/>
              <a:buChar char="Ø"/>
            </a:pPr>
            <a:r>
              <a:rPr lang="en-US" dirty="0"/>
              <a:t>Shoe Sizes, Favorite Ice Cream</a:t>
            </a:r>
          </a:p>
          <a:p>
            <a:pPr marL="914400" lvl="1" indent="-457200">
              <a:spcBef>
                <a:spcPts val="1200"/>
              </a:spcBef>
              <a:buFont typeface="Wingdings" panose="05000000000000000000" pitchFamily="2" charset="2"/>
              <a:buChar char="Ø"/>
            </a:pPr>
            <a:r>
              <a:rPr lang="en-US" dirty="0"/>
              <a:t>Anything else that may be relevant to making loss estimates</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924" y="3505200"/>
            <a:ext cx="2286000" cy="96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8</a:t>
            </a:fld>
            <a:endParaRPr lang="en-US" dirty="0"/>
          </a:p>
        </p:txBody>
      </p:sp>
    </p:spTree>
    <p:extLst>
      <p:ext uri="{BB962C8B-B14F-4D97-AF65-F5344CB8AC3E}">
        <p14:creationId xmlns:p14="http://schemas.microsoft.com/office/powerpoint/2010/main" val="302719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sz="3200" dirty="0" smtClean="0"/>
              <a:t>Some Fun </a:t>
            </a:r>
            <a:r>
              <a:rPr lang="en-US" sz="3200" dirty="0"/>
              <a:t>Terms</a:t>
            </a:r>
          </a:p>
        </p:txBody>
      </p:sp>
      <p:sp>
        <p:nvSpPr>
          <p:cNvPr id="73731" name="Rectangle 3"/>
          <p:cNvSpPr>
            <a:spLocks noGrp="1" noChangeArrowheads="1"/>
          </p:cNvSpPr>
          <p:nvPr>
            <p:ph type="body" idx="1"/>
          </p:nvPr>
        </p:nvSpPr>
        <p:spPr>
          <a:xfrm>
            <a:off x="381000" y="1371600"/>
            <a:ext cx="8458200" cy="3581400"/>
          </a:xfrm>
        </p:spPr>
        <p:txBody>
          <a:bodyPr>
            <a:noAutofit/>
          </a:bodyPr>
          <a:lstStyle/>
          <a:p>
            <a:pPr>
              <a:lnSpc>
                <a:spcPct val="90000"/>
              </a:lnSpc>
              <a:buClrTx/>
              <a:buFont typeface="Wingdings" panose="05000000000000000000" pitchFamily="2" charset="2"/>
              <a:buChar char="Ø"/>
            </a:pPr>
            <a:r>
              <a:rPr lang="en-US" sz="2800" dirty="0"/>
              <a:t>Loss – </a:t>
            </a:r>
            <a:r>
              <a:rPr lang="en-US" sz="2800" dirty="0" smtClean="0"/>
              <a:t>Settlements/Judgments </a:t>
            </a:r>
            <a:r>
              <a:rPr lang="en-US" sz="2800" dirty="0"/>
              <a:t>for Liability, Medical/Indemnity for </a:t>
            </a:r>
            <a:r>
              <a:rPr lang="en-US" sz="2800" dirty="0" smtClean="0"/>
              <a:t>WC</a:t>
            </a:r>
          </a:p>
          <a:p>
            <a:pPr>
              <a:lnSpc>
                <a:spcPct val="90000"/>
              </a:lnSpc>
              <a:buClrTx/>
              <a:buFont typeface="Wingdings" panose="05000000000000000000" pitchFamily="2" charset="2"/>
              <a:buChar char="Ø"/>
            </a:pPr>
            <a:endParaRPr lang="en-US" sz="2800" dirty="0"/>
          </a:p>
          <a:p>
            <a:pPr>
              <a:lnSpc>
                <a:spcPct val="90000"/>
              </a:lnSpc>
              <a:buClrTx/>
              <a:buFont typeface="Wingdings" panose="05000000000000000000" pitchFamily="2" charset="2"/>
              <a:buChar char="Ø"/>
            </a:pPr>
            <a:r>
              <a:rPr lang="en-US" sz="2800" dirty="0"/>
              <a:t>ALAE – Allocated Loss Adjustment </a:t>
            </a:r>
            <a:r>
              <a:rPr lang="en-US" sz="2800" dirty="0" smtClean="0"/>
              <a:t/>
            </a:r>
            <a:br>
              <a:rPr lang="en-US" sz="2800" dirty="0" smtClean="0"/>
            </a:br>
            <a:r>
              <a:rPr lang="en-US" sz="2800" dirty="0" smtClean="0"/>
              <a:t>Expenses, consist </a:t>
            </a:r>
            <a:r>
              <a:rPr lang="en-US" sz="2800" dirty="0"/>
              <a:t>primarily of legal </a:t>
            </a:r>
            <a:r>
              <a:rPr lang="en-US" sz="2800" dirty="0" smtClean="0"/>
              <a:t>fees</a:t>
            </a:r>
          </a:p>
          <a:p>
            <a:pPr>
              <a:lnSpc>
                <a:spcPct val="90000"/>
              </a:lnSpc>
              <a:buClrTx/>
              <a:buFont typeface="Wingdings" panose="05000000000000000000" pitchFamily="2" charset="2"/>
              <a:buChar char="Ø"/>
            </a:pPr>
            <a:endParaRPr lang="en-US" sz="2800" dirty="0"/>
          </a:p>
          <a:p>
            <a:pPr>
              <a:lnSpc>
                <a:spcPct val="90000"/>
              </a:lnSpc>
              <a:buClrTx/>
              <a:buFont typeface="Wingdings" panose="05000000000000000000" pitchFamily="2" charset="2"/>
              <a:buChar char="Ø"/>
            </a:pPr>
            <a:r>
              <a:rPr lang="en-US" sz="2800" dirty="0"/>
              <a:t>ULAE – Unallocated Loss Adjustment </a:t>
            </a:r>
            <a:r>
              <a:rPr lang="en-US" sz="2800" dirty="0" smtClean="0"/>
              <a:t/>
            </a:r>
            <a:br>
              <a:rPr lang="en-US" sz="2800" dirty="0" smtClean="0"/>
            </a:br>
            <a:r>
              <a:rPr lang="en-US" sz="2800" dirty="0" smtClean="0"/>
              <a:t>Expenses</a:t>
            </a:r>
            <a:r>
              <a:rPr lang="en-US" sz="2800" dirty="0"/>
              <a:t>, </a:t>
            </a:r>
            <a:r>
              <a:rPr lang="en-US" sz="2800" dirty="0" smtClean="0"/>
              <a:t>consist </a:t>
            </a:r>
            <a:r>
              <a:rPr lang="en-US" sz="2800" dirty="0"/>
              <a:t>primarily of claims administration </a:t>
            </a:r>
            <a:r>
              <a:rPr lang="en-US" sz="2800" dirty="0" smtClean="0"/>
              <a:t>expenses</a:t>
            </a:r>
            <a:endParaRPr lang="en-US"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2125"/>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083" y="2133600"/>
            <a:ext cx="1341946"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1"/>
          <p:cNvSpPr txBox="1">
            <a:spLocks/>
          </p:cNvSpPr>
          <p:nvPr/>
        </p:nvSpPr>
        <p:spPr>
          <a:xfrm>
            <a:off x="228600" y="64166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A03C8-7741-444D-B3AE-3490DCFDE144}" type="slidenum">
              <a:rPr lang="en-US" smtClean="0"/>
              <a:pPr>
                <a:defRPr/>
              </a:pPr>
              <a:t>9</a:t>
            </a:fld>
            <a:endParaRPr lang="en-US" dirty="0"/>
          </a:p>
        </p:txBody>
      </p:sp>
    </p:spTree>
    <p:extLst>
      <p:ext uri="{BB962C8B-B14F-4D97-AF65-F5344CB8AC3E}">
        <p14:creationId xmlns:p14="http://schemas.microsoft.com/office/powerpoint/2010/main" val="3922426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E6DC3ED99DC443A20E49EB6B299606" ma:contentTypeVersion="2" ma:contentTypeDescription="Create a new document." ma:contentTypeScope="" ma:versionID="2fb7566b2811cb705bb11e2b9761e0dd">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94F4ECC-C9A8-4831-80AD-06BFB7998302}"/>
</file>

<file path=customXml/itemProps2.xml><?xml version="1.0" encoding="utf-8"?>
<ds:datastoreItem xmlns:ds="http://schemas.openxmlformats.org/officeDocument/2006/customXml" ds:itemID="{0BB444EA-EF53-45CA-BF3A-DFAF669F53CF}"/>
</file>

<file path=customXml/itemProps3.xml><?xml version="1.0" encoding="utf-8"?>
<ds:datastoreItem xmlns:ds="http://schemas.openxmlformats.org/officeDocument/2006/customXml" ds:itemID="{735E24D6-3A1C-4479-9FCF-1534C1415951}"/>
</file>

<file path=docProps/app.xml><?xml version="1.0" encoding="utf-8"?>
<Properties xmlns="http://schemas.openxmlformats.org/officeDocument/2006/extended-properties" xmlns:vt="http://schemas.openxmlformats.org/officeDocument/2006/docPropsVTypes">
  <Template>Adjacency</Template>
  <TotalTime>6513</TotalTime>
  <Words>2083</Words>
  <Application>Microsoft Office PowerPoint</Application>
  <PresentationFormat>On-screen Show (4:3)</PresentationFormat>
  <Paragraphs>642</Paragraphs>
  <Slides>41</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Office Theme</vt:lpstr>
      <vt:lpstr>Microsoft Excel Worksheet</vt:lpstr>
      <vt:lpstr>Worksheet</vt:lpstr>
      <vt:lpstr>Understanding The Actuarial Report All the Geeky Stuff  You Never Wanted to Know…</vt:lpstr>
      <vt:lpstr>Actuarial Disclosure</vt:lpstr>
      <vt:lpstr>Actuarial Report – Incorrect Uses</vt:lpstr>
      <vt:lpstr>Topics of Discussion</vt:lpstr>
      <vt:lpstr>Actuary: #1 Career…Again!</vt:lpstr>
      <vt:lpstr>Actuarial Stereotypes</vt:lpstr>
      <vt:lpstr>Actuarial Terminology</vt:lpstr>
      <vt:lpstr>Actuaries Love Data</vt:lpstr>
      <vt:lpstr>Some Fun Terms</vt:lpstr>
      <vt:lpstr>More Lingo</vt:lpstr>
      <vt:lpstr>Case vs. IBNR Reserves</vt:lpstr>
      <vt:lpstr>Discounting</vt:lpstr>
      <vt:lpstr>Confidence Levels</vt:lpstr>
      <vt:lpstr>Pooled WC Insurance Program</vt:lpstr>
      <vt:lpstr>PowerPoint Presentation</vt:lpstr>
      <vt:lpstr>Outstanding Liabilities</vt:lpstr>
      <vt:lpstr>Actual versus Expected</vt:lpstr>
      <vt:lpstr>Actual versus Expected – Favorable</vt:lpstr>
      <vt:lpstr>Actual versus Expected – Adverse</vt:lpstr>
      <vt:lpstr>Actual versus Expected – Favorable</vt:lpstr>
      <vt:lpstr>Actual vs Expected – Adverse</vt:lpstr>
      <vt:lpstr>Actual versus Expected</vt:lpstr>
      <vt:lpstr>Selected Ultimate Loss and ALAE</vt:lpstr>
      <vt:lpstr>Case Reserves vs IBNR Reserves</vt:lpstr>
      <vt:lpstr>Outstanding Liabilities</vt:lpstr>
      <vt:lpstr>Outstanding Liabilities Banking Layer</vt:lpstr>
      <vt:lpstr>Outstanding Liabilities Shared Layer</vt:lpstr>
      <vt:lpstr>Inflation</vt:lpstr>
      <vt:lpstr>Gas Prices</vt:lpstr>
      <vt:lpstr>But…Some Prices Are Decreasing</vt:lpstr>
      <vt:lpstr>Emphasize Stability</vt:lpstr>
      <vt:lpstr>Put A Positive Spin on Increases</vt:lpstr>
      <vt:lpstr>Annual Funding</vt:lpstr>
      <vt:lpstr>Frequency Trend (Claims per $1 Million of Payroll)</vt:lpstr>
      <vt:lpstr>Severity Trend (Dollars of Loss per Claim)</vt:lpstr>
      <vt:lpstr>Loss Rate Trend (Dollars of Loss per $100 of Payroll)</vt:lpstr>
      <vt:lpstr>Calculating Projected Losses</vt:lpstr>
      <vt:lpstr>Projected Losses</vt:lpstr>
      <vt:lpstr>Projected Losses Banking Layer</vt:lpstr>
      <vt:lpstr>Projected Losses Shared Layer</vt:lpstr>
      <vt:lpstr>    Questions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Actuary Report SCORE Presentation 2017-10-26b</dc:title>
  <dc:creator>Gina Dean</dc:creator>
  <cp:lastModifiedBy>Mike Harrington</cp:lastModifiedBy>
  <cp:revision>172</cp:revision>
  <cp:lastPrinted>2013-01-30T19:06:07Z</cp:lastPrinted>
  <dcterms:created xsi:type="dcterms:W3CDTF">2013-01-29T19:09:39Z</dcterms:created>
  <dcterms:modified xsi:type="dcterms:W3CDTF">2017-10-26T15:34:07Z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0x01010062E6DC3ED99DC443A20E49EB6B299606</vt:lpwstr>
  </property>
</Properties>
</file>